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90" y="-5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C4E7D-9028-48FF-8CA7-1A9582DD7475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4D0F2-7396-4769-A610-4EC239DD82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C4E7D-9028-48FF-8CA7-1A9582DD7475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4D0F2-7396-4769-A610-4EC239DD82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C4E7D-9028-48FF-8CA7-1A9582DD7475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4D0F2-7396-4769-A610-4EC239DD82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C4E7D-9028-48FF-8CA7-1A9582DD7475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4D0F2-7396-4769-A610-4EC239DD82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C4E7D-9028-48FF-8CA7-1A9582DD7475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4D0F2-7396-4769-A610-4EC239DD82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C4E7D-9028-48FF-8CA7-1A9582DD7475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4D0F2-7396-4769-A610-4EC239DD82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C4E7D-9028-48FF-8CA7-1A9582DD7475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4D0F2-7396-4769-A610-4EC239DD82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C4E7D-9028-48FF-8CA7-1A9582DD7475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4D0F2-7396-4769-A610-4EC239DD82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C4E7D-9028-48FF-8CA7-1A9582DD7475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4D0F2-7396-4769-A610-4EC239DD82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C4E7D-9028-48FF-8CA7-1A9582DD7475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4D0F2-7396-4769-A610-4EC239DD82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C4E7D-9028-48FF-8CA7-1A9582DD7475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4D0F2-7396-4769-A610-4EC239DD82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DC4E7D-9028-48FF-8CA7-1A9582DD7475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84D0F2-7396-4769-A610-4EC239DD823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adilet.zan.kz/kaz/docs/V1000006581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adilet.zan.kz/kaz/docs/K090000193_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adilet.zan.kz/kaz/docs/V1100006954" TargetMode="External"/><Relationship Id="rId2" Type="http://schemas.openxmlformats.org/officeDocument/2006/relationships/hyperlink" Target="http://adilet.zan.kz/kaz/docs/V1500011897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adilet.zan.kz/kaz/docs/V1100007021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484785"/>
            <a:ext cx="7772400" cy="1656183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Теміржол</a:t>
            </a:r>
            <a:r>
              <a:rPr lang="ru-RU" dirty="0" smtClean="0"/>
              <a:t> </a:t>
            </a:r>
            <a:r>
              <a:rPr lang="ru-RU" dirty="0" err="1" smtClean="0"/>
              <a:t>көлігіндегі қауіпсіздік қағидаларын бекіту</a:t>
            </a:r>
            <a:r>
              <a:rPr lang="ru-RU" dirty="0" smtClean="0"/>
              <a:t> </a:t>
            </a:r>
            <a:r>
              <a:rPr lang="ru-RU" dirty="0" err="1" smtClean="0"/>
              <a:t>туралы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pPr fontAlgn="base"/>
            <a:r>
              <a:rPr lang="ru-RU" dirty="0" err="1" smtClean="0"/>
              <a:t>Қазақстан </a:t>
            </a:r>
            <a:r>
              <a:rPr lang="ru-RU" dirty="0" err="1"/>
              <a:t>Республикасы</a:t>
            </a:r>
            <a:r>
              <a:rPr lang="ru-RU" dirty="0"/>
              <a:t> </a:t>
            </a:r>
            <a:r>
              <a:rPr lang="ru-RU" dirty="0" err="1"/>
              <a:t>Инвестициялар</a:t>
            </a:r>
            <a:r>
              <a:rPr lang="ru-RU" dirty="0"/>
              <a:t> </a:t>
            </a:r>
            <a:r>
              <a:rPr lang="ru-RU" dirty="0" err="1"/>
              <a:t>және </a:t>
            </a:r>
            <a:r>
              <a:rPr lang="ru-RU" dirty="0"/>
              <a:t>даму </a:t>
            </a:r>
            <a:r>
              <a:rPr lang="ru-RU" dirty="0" err="1"/>
              <a:t>министрінің </a:t>
            </a:r>
            <a:r>
              <a:rPr lang="ru-RU" dirty="0"/>
              <a:t>м.а. 2015 </a:t>
            </a:r>
            <a:r>
              <a:rPr lang="ru-RU" dirty="0" err="1"/>
              <a:t>жылғы </a:t>
            </a:r>
            <a:r>
              <a:rPr lang="ru-RU" dirty="0"/>
              <a:t>26 </a:t>
            </a:r>
            <a:r>
              <a:rPr lang="ru-RU" dirty="0" err="1"/>
              <a:t>наурыздағы </a:t>
            </a:r>
            <a:r>
              <a:rPr lang="ru-RU" dirty="0"/>
              <a:t>№ 334 </a:t>
            </a:r>
            <a:r>
              <a:rPr lang="ru-RU" dirty="0" err="1"/>
              <a:t>бұйрығы</a:t>
            </a:r>
            <a:r>
              <a:rPr lang="ru-RU" dirty="0"/>
              <a:t>. </a:t>
            </a:r>
            <a:r>
              <a:rPr lang="ru-RU" dirty="0" err="1"/>
              <a:t>Қазақстан Республикасының Әділет министрлігінде</a:t>
            </a:r>
            <a:r>
              <a:rPr lang="ru-RU" dirty="0"/>
              <a:t> 2015 </a:t>
            </a:r>
            <a:r>
              <a:rPr lang="ru-RU" dirty="0" err="1"/>
              <a:t>жылы</a:t>
            </a:r>
            <a:r>
              <a:rPr lang="ru-RU" dirty="0"/>
              <a:t> 9 </a:t>
            </a:r>
            <a:r>
              <a:rPr lang="ru-RU" dirty="0" err="1"/>
              <a:t>шілдеде</a:t>
            </a:r>
            <a:r>
              <a:rPr lang="ru-RU" dirty="0"/>
              <a:t> № 11602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тіркелді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Теміржол</a:t>
            </a:r>
            <a:r>
              <a:rPr lang="ru-RU" dirty="0"/>
              <a:t> </a:t>
            </a:r>
            <a:r>
              <a:rPr lang="ru-RU" dirty="0" err="1"/>
              <a:t>көлігіндегі қауіпсіздік қағидалары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fontAlgn="base"/>
            <a:r>
              <a:rPr lang="ru-RU" dirty="0"/>
              <a:t>      3. Осы </a:t>
            </a:r>
            <a:r>
              <a:rPr lang="ru-RU" dirty="0" err="1"/>
              <a:t>Қағидаларда мынадай</a:t>
            </a:r>
            <a:r>
              <a:rPr lang="ru-RU" dirty="0"/>
              <a:t> </a:t>
            </a:r>
            <a:r>
              <a:rPr lang="ru-RU" dirty="0" err="1"/>
              <a:t>ұғымдар пайдаланылады</a:t>
            </a:r>
            <a:r>
              <a:rPr lang="ru-RU" dirty="0"/>
              <a:t>:</a:t>
            </a:r>
          </a:p>
          <a:p>
            <a:pPr fontAlgn="base"/>
            <a:r>
              <a:rPr lang="ru-RU" dirty="0"/>
              <a:t>      1) </a:t>
            </a:r>
            <a:r>
              <a:rPr lang="ru-RU" dirty="0" err="1"/>
              <a:t>қауіпсіздікті басқару жүйесінің аудиті</a:t>
            </a:r>
            <a:r>
              <a:rPr lang="ru-RU" dirty="0"/>
              <a:t> (</a:t>
            </a:r>
            <a:r>
              <a:rPr lang="ru-RU" dirty="0" err="1"/>
              <a:t>бұдан әрі </a:t>
            </a:r>
            <a:r>
              <a:rPr lang="ru-RU" dirty="0"/>
              <a:t>– аудит) – </a:t>
            </a:r>
            <a:r>
              <a:rPr lang="ru-RU" dirty="0" err="1"/>
              <a:t>қауіпсіздікті басқару жүйесінің </a:t>
            </a:r>
            <a:r>
              <a:rPr lang="ru-RU" dirty="0"/>
              <a:t>осы </a:t>
            </a:r>
            <a:r>
              <a:rPr lang="ru-RU" dirty="0" err="1"/>
              <a:t>Қағидаларда белгіленген</a:t>
            </a:r>
            <a:r>
              <a:rPr lang="ru-RU" dirty="0"/>
              <a:t> </a:t>
            </a:r>
            <a:r>
              <a:rPr lang="ru-RU" dirty="0" err="1"/>
              <a:t>талаптарға сәйкестігін диагностикалаудың және бағалаудың жүйелі процесі</a:t>
            </a:r>
            <a:r>
              <a:rPr lang="ru-RU" dirty="0"/>
              <a:t>;</a:t>
            </a:r>
          </a:p>
          <a:p>
            <a:pPr fontAlgn="base"/>
            <a:r>
              <a:rPr lang="ru-RU" dirty="0"/>
              <a:t>      2) </a:t>
            </a:r>
            <a:r>
              <a:rPr lang="ru-RU" dirty="0" err="1"/>
              <a:t>қауіпсіздік </a:t>
            </a:r>
            <a:r>
              <a:rPr lang="ru-RU" dirty="0"/>
              <a:t>сертификаты – </a:t>
            </a:r>
            <a:r>
              <a:rPr lang="ru-RU" dirty="0" err="1"/>
              <a:t>тасымалдаушының қауіпсіздікті басқару жүйесінің </a:t>
            </a:r>
            <a:r>
              <a:rPr lang="ru-RU" dirty="0"/>
              <a:t>осы </a:t>
            </a:r>
            <a:r>
              <a:rPr lang="ru-RU" dirty="0" err="1"/>
              <a:t>Қағидалардғы сәйкестігін куәландыратын құжат</a:t>
            </a:r>
            <a:r>
              <a:rPr lang="ru-RU" dirty="0"/>
              <a:t>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      3) </a:t>
            </a:r>
            <a:r>
              <a:rPr lang="ru-RU" dirty="0" err="1"/>
              <a:t>қауіпсіздікті басқару жүйесі </a:t>
            </a:r>
            <a:r>
              <a:rPr lang="ru-RU" dirty="0"/>
              <a:t>– </a:t>
            </a:r>
            <a:r>
              <a:rPr lang="ru-RU" dirty="0" err="1"/>
              <a:t>операцияларды</a:t>
            </a:r>
            <a:r>
              <a:rPr lang="ru-RU" dirty="0"/>
              <a:t> </a:t>
            </a:r>
            <a:r>
              <a:rPr lang="ru-RU" dirty="0" err="1"/>
              <a:t>жоспарлау</a:t>
            </a:r>
            <a:r>
              <a:rPr lang="ru-RU" dirty="0"/>
              <a:t>, </a:t>
            </a:r>
            <a:r>
              <a:rPr lang="ru-RU" dirty="0" err="1"/>
              <a:t>дайындау</a:t>
            </a:r>
            <a:r>
              <a:rPr lang="ru-RU" dirty="0"/>
              <a:t> </a:t>
            </a:r>
            <a:r>
              <a:rPr lang="ru-RU" dirty="0" err="1"/>
              <a:t>және орындау</a:t>
            </a:r>
            <a:r>
              <a:rPr lang="ru-RU" dirty="0"/>
              <a:t>, мониторинг, </a:t>
            </a:r>
            <a:r>
              <a:rPr lang="ru-RU" dirty="0" err="1"/>
              <a:t>бақылау, талдау</a:t>
            </a:r>
            <a:r>
              <a:rPr lang="ru-RU" dirty="0"/>
              <a:t> </a:t>
            </a:r>
            <a:r>
              <a:rPr lang="ru-RU" dirty="0" err="1"/>
              <a:t>процестерін</a:t>
            </a:r>
            <a:r>
              <a:rPr lang="ru-RU" dirty="0"/>
              <a:t> </a:t>
            </a:r>
            <a:r>
              <a:rPr lang="ru-RU" dirty="0" err="1"/>
              <a:t>қамтитын және тасымалдау</a:t>
            </a:r>
            <a:r>
              <a:rPr lang="ru-RU" dirty="0"/>
              <a:t> </a:t>
            </a:r>
            <a:r>
              <a:rPr lang="ru-RU" dirty="0" err="1"/>
              <a:t>процесінің қауіпсіздігі жөнінде белгіленген</a:t>
            </a:r>
            <a:r>
              <a:rPr lang="ru-RU" dirty="0"/>
              <a:t> </a:t>
            </a:r>
            <a:r>
              <a:rPr lang="ru-RU" dirty="0" err="1"/>
              <a:t>талаптардың орындалуын</a:t>
            </a:r>
            <a:r>
              <a:rPr lang="ru-RU" dirty="0"/>
              <a:t> </a:t>
            </a:r>
            <a:r>
              <a:rPr lang="ru-RU" dirty="0" err="1"/>
              <a:t>қамтамасыз етуге</a:t>
            </a:r>
            <a:r>
              <a:rPr lang="ru-RU" dirty="0"/>
              <a:t> </a:t>
            </a:r>
            <a:r>
              <a:rPr lang="ru-RU" dirty="0" err="1"/>
              <a:t>және адам</a:t>
            </a:r>
            <a:r>
              <a:rPr lang="ru-RU" dirty="0"/>
              <a:t> </a:t>
            </a:r>
            <a:r>
              <a:rPr lang="ru-RU" dirty="0" err="1"/>
              <a:t>өміріне немесе</a:t>
            </a:r>
            <a:r>
              <a:rPr lang="ru-RU" dirty="0"/>
              <a:t> </a:t>
            </a:r>
            <a:r>
              <a:rPr lang="ru-RU" dirty="0" err="1"/>
              <a:t>денсаулығына, қоршаған ортаға зиян</a:t>
            </a:r>
            <a:r>
              <a:rPr lang="ru-RU" dirty="0"/>
              <a:t> </a:t>
            </a:r>
            <a:r>
              <a:rPr lang="ru-RU" dirty="0" err="1"/>
              <a:t>келтіру</a:t>
            </a:r>
            <a:r>
              <a:rPr lang="ru-RU" dirty="0"/>
              <a:t>, </a:t>
            </a:r>
            <a:r>
              <a:rPr lang="ru-RU" dirty="0" err="1"/>
              <a:t>тасымалдау</a:t>
            </a:r>
            <a:r>
              <a:rPr lang="ru-RU" dirty="0"/>
              <a:t> </a:t>
            </a:r>
            <a:r>
              <a:rPr lang="ru-RU" dirty="0" err="1"/>
              <a:t>процесіне</a:t>
            </a:r>
            <a:r>
              <a:rPr lang="ru-RU" dirty="0"/>
              <a:t> </a:t>
            </a:r>
            <a:r>
              <a:rPr lang="ru-RU" dirty="0" err="1"/>
              <a:t>қатысушылар </a:t>
            </a:r>
            <a:r>
              <a:rPr lang="ru-RU" dirty="0"/>
              <a:t>мен </a:t>
            </a:r>
            <a:r>
              <a:rPr lang="ru-RU" dirty="0" err="1"/>
              <a:t>үшінші тұлғалардың мүлкіне залал</a:t>
            </a:r>
            <a:r>
              <a:rPr lang="ru-RU" dirty="0"/>
              <a:t> </a:t>
            </a:r>
            <a:r>
              <a:rPr lang="ru-RU" dirty="0" err="1"/>
              <a:t>келтіру</a:t>
            </a:r>
            <a:r>
              <a:rPr lang="ru-RU" dirty="0"/>
              <a:t> </a:t>
            </a:r>
            <a:r>
              <a:rPr lang="ru-RU" dirty="0" err="1"/>
              <a:t>тәуекелдерін азайтуға бағытталған</a:t>
            </a:r>
            <a:r>
              <a:rPr lang="ru-RU" dirty="0"/>
              <a:t>, </a:t>
            </a:r>
            <a:r>
              <a:rPr lang="ru-RU" dirty="0" err="1"/>
              <a:t>тасымалдаушыны</a:t>
            </a:r>
            <a:r>
              <a:rPr lang="ru-RU" dirty="0"/>
              <a:t> </a:t>
            </a:r>
            <a:r>
              <a:rPr lang="ru-RU" dirty="0" err="1"/>
              <a:t>басқарудың өзара байланысты</a:t>
            </a:r>
            <a:r>
              <a:rPr lang="ru-RU" dirty="0"/>
              <a:t> </a:t>
            </a:r>
            <a:r>
              <a:rPr lang="ru-RU" dirty="0" err="1"/>
              <a:t>және өзара іс-қимыл жасаушы</a:t>
            </a:r>
            <a:r>
              <a:rPr lang="ru-RU" dirty="0"/>
              <a:t> </a:t>
            </a:r>
            <a:r>
              <a:rPr lang="ru-RU" dirty="0" err="1"/>
              <a:t>құрауыштарының жиынтығы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 fontScale="90000"/>
          </a:bodyPr>
          <a:lstStyle/>
          <a:p>
            <a:r>
              <a:rPr lang="ru-RU" dirty="0"/>
              <a:t>2-тарау. </a:t>
            </a:r>
            <a:r>
              <a:rPr lang="ru-RU" dirty="0" err="1"/>
              <a:t>Теміржол</a:t>
            </a:r>
            <a:r>
              <a:rPr lang="ru-RU" dirty="0"/>
              <a:t> </a:t>
            </a:r>
            <a:r>
              <a:rPr lang="ru-RU" dirty="0" err="1"/>
              <a:t>көлігіндегі қауіпсіздікті қамтамасыз ету</a:t>
            </a:r>
            <a:r>
              <a:rPr lang="ru-RU" dirty="0"/>
              <a:t> </a:t>
            </a:r>
            <a:r>
              <a:rPr lang="ru-RU" dirty="0" err="1"/>
              <a:t>тәртібі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fontAlgn="base"/>
            <a:r>
              <a:rPr lang="ru-RU" dirty="0" err="1"/>
              <a:t>Тасымалдау</a:t>
            </a:r>
            <a:r>
              <a:rPr lang="ru-RU" dirty="0"/>
              <a:t> </a:t>
            </a:r>
            <a:r>
              <a:rPr lang="ru-RU" dirty="0" err="1"/>
              <a:t>процесіне</a:t>
            </a:r>
            <a:r>
              <a:rPr lang="ru-RU" dirty="0"/>
              <a:t> </a:t>
            </a:r>
            <a:r>
              <a:rPr lang="ru-RU" dirty="0" err="1"/>
              <a:t>қатысушылар, теміржол</a:t>
            </a:r>
            <a:r>
              <a:rPr lang="ru-RU" dirty="0"/>
              <a:t> </a:t>
            </a:r>
            <a:r>
              <a:rPr lang="ru-RU" dirty="0" err="1"/>
              <a:t>көлігінің көмекші қызметтері қозғалыс қауіпсіздігін мыналарды</a:t>
            </a:r>
            <a:r>
              <a:rPr lang="ru-RU" dirty="0"/>
              <a:t>:</a:t>
            </a:r>
          </a:p>
          <a:p>
            <a:pPr fontAlgn="base"/>
            <a:r>
              <a:rPr lang="ru-RU" dirty="0"/>
              <a:t>      1) </a:t>
            </a:r>
            <a:r>
              <a:rPr lang="ru-RU" dirty="0" err="1"/>
              <a:t>Қазақстан Республикасы</a:t>
            </a:r>
            <a:r>
              <a:rPr lang="ru-RU" dirty="0"/>
              <a:t> </a:t>
            </a:r>
            <a:r>
              <a:rPr lang="ru-RU" dirty="0" err="1"/>
              <a:t>Көлік және </a:t>
            </a:r>
            <a:r>
              <a:rPr lang="ru-RU" dirty="0"/>
              <a:t>коммуникация </a:t>
            </a:r>
            <a:r>
              <a:rPr lang="ru-RU" dirty="0" err="1"/>
              <a:t>министрінің міндетін</a:t>
            </a:r>
            <a:r>
              <a:rPr lang="ru-RU" dirty="0"/>
              <a:t> </a:t>
            </a:r>
            <a:r>
              <a:rPr lang="ru-RU" dirty="0" err="1"/>
              <a:t>атқарушының </a:t>
            </a:r>
            <a:r>
              <a:rPr lang="ru-RU" dirty="0"/>
              <a:t>2010 </a:t>
            </a:r>
            <a:r>
              <a:rPr lang="ru-RU" dirty="0" err="1"/>
              <a:t>жылғы </a:t>
            </a:r>
            <a:r>
              <a:rPr lang="ru-RU" dirty="0"/>
              <a:t>20 </a:t>
            </a:r>
            <a:r>
              <a:rPr lang="ru-RU" dirty="0" err="1"/>
              <a:t>қыркүйектегі </a:t>
            </a:r>
            <a:r>
              <a:rPr lang="ru-RU" dirty="0"/>
              <a:t>№ 424 </a:t>
            </a:r>
            <a:r>
              <a:rPr lang="ru-RU" dirty="0" err="1"/>
              <a:t>бұйрығымен бекітілген</a:t>
            </a:r>
            <a:r>
              <a:rPr lang="ru-RU" dirty="0"/>
              <a:t> </a:t>
            </a:r>
            <a:r>
              <a:rPr lang="ru-RU" dirty="0" err="1"/>
              <a:t>Теміржол</a:t>
            </a:r>
            <a:r>
              <a:rPr lang="ru-RU" dirty="0"/>
              <a:t> </a:t>
            </a:r>
            <a:r>
              <a:rPr lang="ru-RU" dirty="0" err="1"/>
              <a:t>көлігі қызметкерлері лауазымдарының </a:t>
            </a:r>
            <a:r>
              <a:rPr lang="ru-RU" dirty="0"/>
              <a:t>(</a:t>
            </a:r>
            <a:r>
              <a:rPr lang="ru-RU" dirty="0" err="1"/>
              <a:t>кәсіптерінің</a:t>
            </a:r>
            <a:r>
              <a:rPr lang="ru-RU" dirty="0"/>
              <a:t>) </a:t>
            </a:r>
            <a:r>
              <a:rPr lang="ru-RU" dirty="0" err="1"/>
              <a:t>тізбесіне</a:t>
            </a:r>
            <a:r>
              <a:rPr lang="ru-RU" dirty="0"/>
              <a:t> </a:t>
            </a:r>
            <a:r>
              <a:rPr lang="ru-RU" dirty="0" err="1"/>
              <a:t>және оларға қойылатын біліктілік</a:t>
            </a:r>
            <a:r>
              <a:rPr lang="ru-RU" dirty="0"/>
              <a:t> </a:t>
            </a:r>
            <a:r>
              <a:rPr lang="ru-RU" dirty="0" err="1">
                <a:hlinkClick r:id="rId2"/>
              </a:rPr>
              <a:t>талаптарына</a:t>
            </a:r>
            <a:r>
              <a:rPr lang="ru-RU" dirty="0"/>
              <a:t> (</a:t>
            </a:r>
            <a:r>
              <a:rPr lang="ru-RU" dirty="0" err="1"/>
              <a:t>Нормативтік</a:t>
            </a:r>
            <a:r>
              <a:rPr lang="ru-RU" dirty="0"/>
              <a:t> </a:t>
            </a:r>
            <a:r>
              <a:rPr lang="ru-RU" dirty="0" err="1"/>
              <a:t>құқықтық актілерді</a:t>
            </a:r>
            <a:r>
              <a:rPr lang="ru-RU" dirty="0"/>
              <a:t> </a:t>
            </a:r>
            <a:r>
              <a:rPr lang="ru-RU" dirty="0" err="1"/>
              <a:t>мемлекеттік</a:t>
            </a:r>
            <a:r>
              <a:rPr lang="ru-RU" dirty="0"/>
              <a:t> </a:t>
            </a:r>
            <a:r>
              <a:rPr lang="ru-RU" dirty="0" err="1"/>
              <a:t>тіркеу</a:t>
            </a:r>
            <a:r>
              <a:rPr lang="ru-RU" dirty="0"/>
              <a:t> </a:t>
            </a:r>
            <a:r>
              <a:rPr lang="ru-RU" dirty="0" err="1"/>
              <a:t>тізілімінде</a:t>
            </a:r>
            <a:r>
              <a:rPr lang="ru-RU" dirty="0"/>
              <a:t> № 6581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тіркелген</a:t>
            </a:r>
            <a:r>
              <a:rPr lang="ru-RU" dirty="0"/>
              <a:t>) </a:t>
            </a:r>
            <a:r>
              <a:rPr lang="ru-RU" dirty="0" err="1"/>
              <a:t>сәйкес кадрларды</a:t>
            </a:r>
            <a:r>
              <a:rPr lang="ru-RU" dirty="0"/>
              <a:t> </a:t>
            </a:r>
            <a:r>
              <a:rPr lang="ru-RU" dirty="0" err="1"/>
              <a:t>жасақтау </a:t>
            </a:r>
            <a:r>
              <a:rPr lang="ru-RU" dirty="0"/>
              <a:t>мен </a:t>
            </a:r>
            <a:r>
              <a:rPr lang="ru-RU" dirty="0" err="1"/>
              <a:t>орналастыруды</a:t>
            </a:r>
            <a:r>
              <a:rPr lang="ru-RU" dirty="0"/>
              <a:t>;</a:t>
            </a:r>
          </a:p>
          <a:p>
            <a:pPr fontAlgn="base"/>
            <a:r>
              <a:rPr lang="ru-RU" dirty="0"/>
              <a:t>      2) </a:t>
            </a:r>
            <a:r>
              <a:rPr lang="ru-RU" dirty="0" err="1"/>
              <a:t>поездар</a:t>
            </a:r>
            <a:r>
              <a:rPr lang="ru-RU" dirty="0"/>
              <a:t> </a:t>
            </a:r>
            <a:r>
              <a:rPr lang="ru-RU" dirty="0" err="1"/>
              <a:t>қозғалысымен байланысты</a:t>
            </a:r>
            <a:r>
              <a:rPr lang="ru-RU" dirty="0"/>
              <a:t> </a:t>
            </a:r>
            <a:r>
              <a:rPr lang="ru-RU" dirty="0" err="1"/>
              <a:t>қызметтерге үміткерлерді кәсіби іріктеуді</a:t>
            </a:r>
            <a:r>
              <a:rPr lang="ru-RU" dirty="0"/>
              <a:t>;</a:t>
            </a:r>
          </a:p>
          <a:p>
            <a:pPr fontAlgn="base"/>
            <a:r>
              <a:rPr lang="ru-RU" dirty="0"/>
              <a:t>      3) </a:t>
            </a:r>
            <a:r>
              <a:rPr lang="ru-RU" dirty="0" err="1"/>
              <a:t>еңбек тәртібін нығайтуды</a:t>
            </a:r>
            <a:r>
              <a:rPr lang="ru-RU" dirty="0"/>
              <a:t>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fontAlgn="base"/>
            <a:r>
              <a:rPr lang="ru-RU" dirty="0"/>
              <a:t>      4) "</a:t>
            </a:r>
            <a:r>
              <a:rPr lang="ru-RU" dirty="0" err="1"/>
              <a:t>Халық денсаулығы және денсаулық сақтау жүйесі туралы</a:t>
            </a:r>
            <a:r>
              <a:rPr lang="ru-RU" dirty="0"/>
              <a:t>" 2009 </a:t>
            </a:r>
            <a:r>
              <a:rPr lang="ru-RU" dirty="0" err="1"/>
              <a:t>жылғы </a:t>
            </a:r>
            <a:r>
              <a:rPr lang="ru-RU" dirty="0"/>
              <a:t>18 </a:t>
            </a:r>
            <a:r>
              <a:rPr lang="ru-RU" dirty="0" err="1"/>
              <a:t>қыркүйектегі Қазақстан Республикасы</a:t>
            </a:r>
            <a:r>
              <a:rPr lang="ru-RU" dirty="0"/>
              <a:t> </a:t>
            </a:r>
            <a:r>
              <a:rPr lang="ru-RU" dirty="0" err="1"/>
              <a:t>Кодексінің</a:t>
            </a:r>
            <a:r>
              <a:rPr lang="ru-RU" dirty="0"/>
              <a:t> </a:t>
            </a:r>
            <a:r>
              <a:rPr lang="ru-RU" dirty="0">
                <a:hlinkClick r:id="rId2"/>
              </a:rPr>
              <a:t>155-бабына</a:t>
            </a:r>
            <a:r>
              <a:rPr lang="ru-RU" dirty="0"/>
              <a:t> </a:t>
            </a:r>
            <a:r>
              <a:rPr lang="ru-RU" dirty="0" err="1"/>
              <a:t>және денсаулық сақтау саласындағы Қазақстан Республикасының өзге </a:t>
            </a:r>
            <a:r>
              <a:rPr lang="ru-RU" dirty="0"/>
              <a:t>де </a:t>
            </a:r>
            <a:r>
              <a:rPr lang="ru-RU" dirty="0" err="1"/>
              <a:t>нормативтік</a:t>
            </a:r>
            <a:r>
              <a:rPr lang="ru-RU" dirty="0"/>
              <a:t> </a:t>
            </a:r>
            <a:r>
              <a:rPr lang="ru-RU" dirty="0" err="1"/>
              <a:t>құқықтық актілеріне</a:t>
            </a:r>
            <a:r>
              <a:rPr lang="ru-RU" dirty="0"/>
              <a:t> </a:t>
            </a:r>
            <a:r>
              <a:rPr lang="ru-RU" dirty="0" err="1"/>
              <a:t>сәйкес </a:t>
            </a:r>
            <a:r>
              <a:rPr lang="ru-RU" u="sng" dirty="0" err="1"/>
              <a:t>қызметкерлерді мерзімді</a:t>
            </a:r>
            <a:r>
              <a:rPr lang="ru-RU" u="sng" dirty="0"/>
              <a:t> </a:t>
            </a:r>
            <a:r>
              <a:rPr lang="ru-RU" u="sng" dirty="0" err="1"/>
              <a:t>медициналық тексеруден</a:t>
            </a:r>
            <a:r>
              <a:rPr lang="ru-RU" u="sng" dirty="0"/>
              <a:t> </a:t>
            </a:r>
            <a:r>
              <a:rPr lang="ru-RU" u="sng" dirty="0" err="1"/>
              <a:t>өткізуді</a:t>
            </a:r>
            <a:r>
              <a:rPr lang="ru-RU" u="sng" dirty="0"/>
              <a:t>, </a:t>
            </a:r>
            <a:r>
              <a:rPr lang="ru-RU" u="sng" dirty="0" err="1"/>
              <a:t>сондай-ақ </a:t>
            </a:r>
            <a:r>
              <a:rPr lang="ru-RU" u="sng" dirty="0"/>
              <a:t>локомотив </a:t>
            </a:r>
            <a:r>
              <a:rPr lang="ru-RU" u="sng" dirty="0" err="1"/>
              <a:t>бригадаларын</a:t>
            </a:r>
            <a:r>
              <a:rPr lang="ru-RU" u="sng" dirty="0"/>
              <a:t> </a:t>
            </a:r>
            <a:r>
              <a:rPr lang="ru-RU" u="sng" dirty="0" err="1"/>
              <a:t>және поездар</a:t>
            </a:r>
            <a:r>
              <a:rPr lang="ru-RU" u="sng" dirty="0"/>
              <a:t> </a:t>
            </a:r>
            <a:r>
              <a:rPr lang="ru-RU" u="sng" dirty="0" err="1"/>
              <a:t>қозғалысымен тікелей</a:t>
            </a:r>
            <a:r>
              <a:rPr lang="ru-RU" u="sng" dirty="0"/>
              <a:t> </a:t>
            </a:r>
            <a:r>
              <a:rPr lang="ru-RU" u="sng" dirty="0" err="1"/>
              <a:t>байланысты</a:t>
            </a:r>
            <a:r>
              <a:rPr lang="ru-RU" u="sng" dirty="0"/>
              <a:t> </a:t>
            </a:r>
            <a:r>
              <a:rPr lang="ru-RU" u="sng" dirty="0" err="1"/>
              <a:t>қызметкерлерді ауысым</a:t>
            </a:r>
            <a:r>
              <a:rPr lang="ru-RU" u="sng" dirty="0"/>
              <a:t> </a:t>
            </a:r>
            <a:r>
              <a:rPr lang="ru-RU" u="sng" dirty="0" err="1"/>
              <a:t>алдындағы куәландыруды жүргізуді</a:t>
            </a:r>
            <a:r>
              <a:rPr lang="ru-RU" dirty="0"/>
              <a:t>;</a:t>
            </a:r>
          </a:p>
          <a:p>
            <a:pPr fontAlgn="base"/>
            <a:r>
              <a:rPr lang="ru-RU" dirty="0"/>
              <a:t>      5) </a:t>
            </a:r>
            <a:r>
              <a:rPr lang="ru-RU" dirty="0" err="1"/>
              <a:t>жаңа техниканың</a:t>
            </a:r>
            <a:r>
              <a:rPr lang="ru-RU" dirty="0"/>
              <a:t>, </a:t>
            </a:r>
            <a:r>
              <a:rPr lang="ru-RU" dirty="0" err="1"/>
              <a:t>технологиялардың және </a:t>
            </a:r>
            <a:r>
              <a:rPr lang="ru-RU" dirty="0"/>
              <a:t>менеджмент </a:t>
            </a:r>
            <a:r>
              <a:rPr lang="ru-RU" dirty="0" err="1"/>
              <a:t>құралдарының енгізілуін</a:t>
            </a:r>
            <a:r>
              <a:rPr lang="ru-RU" dirty="0"/>
              <a:t> </a:t>
            </a:r>
            <a:r>
              <a:rPr lang="ru-RU" dirty="0" err="1"/>
              <a:t>ескере</a:t>
            </a:r>
            <a:r>
              <a:rPr lang="ru-RU" dirty="0"/>
              <a:t> </a:t>
            </a:r>
            <a:r>
              <a:rPr lang="ru-RU" dirty="0" err="1"/>
              <a:t>отырып</a:t>
            </a:r>
            <a:r>
              <a:rPr lang="ru-RU" dirty="0"/>
              <a:t>, </a:t>
            </a:r>
            <a:r>
              <a:rPr lang="ru-RU" dirty="0" err="1"/>
              <a:t>теміржол</a:t>
            </a:r>
            <a:r>
              <a:rPr lang="ru-RU" dirty="0"/>
              <a:t> </a:t>
            </a:r>
            <a:r>
              <a:rPr lang="ru-RU" dirty="0" err="1"/>
              <a:t>көлігінің негізгі</a:t>
            </a:r>
            <a:r>
              <a:rPr lang="ru-RU" dirty="0"/>
              <a:t> </a:t>
            </a:r>
            <a:r>
              <a:rPr lang="ru-RU" u="sng" dirty="0" err="1"/>
              <a:t>кәсіптерінің қызметкерлерін кәсіби дайындау</a:t>
            </a:r>
            <a:r>
              <a:rPr lang="ru-RU" u="sng" dirty="0"/>
              <a:t>, </a:t>
            </a:r>
            <a:r>
              <a:rPr lang="ru-RU" u="sng" dirty="0" err="1"/>
              <a:t>оқыту</a:t>
            </a:r>
            <a:r>
              <a:rPr lang="ru-RU" u="sng" dirty="0"/>
              <a:t>, </a:t>
            </a:r>
            <a:r>
              <a:rPr lang="ru-RU" u="sng" dirty="0" err="1"/>
              <a:t>біліктілігін</a:t>
            </a:r>
            <a:r>
              <a:rPr lang="ru-RU" u="sng" dirty="0"/>
              <a:t> </a:t>
            </a:r>
            <a:r>
              <a:rPr lang="ru-RU" u="sng" dirty="0" err="1"/>
              <a:t>арттыру</a:t>
            </a:r>
            <a:r>
              <a:rPr lang="ru-RU" u="sng" dirty="0"/>
              <a:t> </a:t>
            </a:r>
            <a:r>
              <a:rPr lang="ru-RU" u="sng" dirty="0" err="1"/>
              <a:t>жүйесін жетілдіруді</a:t>
            </a:r>
            <a:r>
              <a:rPr lang="ru-RU" u="sng" dirty="0"/>
              <a:t>, </a:t>
            </a:r>
            <a:r>
              <a:rPr lang="ru-RU" u="sng" dirty="0" err="1"/>
              <a:t>сондай-ақ стандартты</a:t>
            </a:r>
            <a:r>
              <a:rPr lang="ru-RU" u="sng" dirty="0"/>
              <a:t> </a:t>
            </a:r>
            <a:r>
              <a:rPr lang="ru-RU" u="sng" dirty="0" err="1"/>
              <a:t>емес</a:t>
            </a:r>
            <a:r>
              <a:rPr lang="ru-RU" u="sng" dirty="0"/>
              <a:t> </a:t>
            </a:r>
            <a:r>
              <a:rPr lang="ru-RU" u="sng" dirty="0" err="1"/>
              <a:t>жағдайлардағы іс-қимылдардың тәжірибелік дағдыларын жетілдіруді</a:t>
            </a:r>
            <a:r>
              <a:rPr lang="ru-RU" u="sng" dirty="0"/>
              <a:t>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      6) </a:t>
            </a:r>
            <a:r>
              <a:rPr lang="ru-RU" dirty="0" err="1"/>
              <a:t>поездар</a:t>
            </a:r>
            <a:r>
              <a:rPr lang="ru-RU" dirty="0"/>
              <a:t> </a:t>
            </a:r>
            <a:r>
              <a:rPr lang="ru-RU" dirty="0" err="1"/>
              <a:t>қозғалысымен байланысты</a:t>
            </a:r>
            <a:r>
              <a:rPr lang="ru-RU" dirty="0"/>
              <a:t> </a:t>
            </a:r>
            <a:r>
              <a:rPr lang="ru-RU" dirty="0" err="1"/>
              <a:t>қызметкерлердің </a:t>
            </a:r>
            <a:r>
              <a:rPr lang="ru-RU" dirty="0"/>
              <a:t>осы </a:t>
            </a:r>
            <a:r>
              <a:rPr lang="ru-RU" dirty="0" err="1"/>
              <a:t>Қағидаларды</a:t>
            </a:r>
            <a:r>
              <a:rPr lang="ru-RU" dirty="0"/>
              <a:t>, </a:t>
            </a:r>
            <a:r>
              <a:rPr lang="ru-RU" dirty="0" err="1"/>
              <a:t>Қазақстан Республикасы</a:t>
            </a:r>
            <a:r>
              <a:rPr lang="ru-RU" dirty="0"/>
              <a:t> </a:t>
            </a:r>
            <a:r>
              <a:rPr lang="ru-RU" dirty="0" err="1"/>
              <a:t>Инестициялар</a:t>
            </a:r>
            <a:r>
              <a:rPr lang="ru-RU" dirty="0"/>
              <a:t> </a:t>
            </a:r>
            <a:r>
              <a:rPr lang="ru-RU" dirty="0" err="1"/>
              <a:t>және </a:t>
            </a:r>
            <a:r>
              <a:rPr lang="ru-RU" dirty="0"/>
              <a:t>даму </a:t>
            </a:r>
            <a:r>
              <a:rPr lang="ru-RU" dirty="0" err="1"/>
              <a:t>министрінің </a:t>
            </a:r>
            <a:r>
              <a:rPr lang="ru-RU" dirty="0"/>
              <a:t>2015 </a:t>
            </a:r>
            <a:r>
              <a:rPr lang="ru-RU" dirty="0" err="1"/>
              <a:t>жылғы </a:t>
            </a:r>
            <a:r>
              <a:rPr lang="ru-RU" dirty="0"/>
              <a:t>30 </a:t>
            </a:r>
            <a:r>
              <a:rPr lang="ru-RU" dirty="0" err="1"/>
              <a:t>сәуірдегі </a:t>
            </a:r>
            <a:r>
              <a:rPr lang="ru-RU" dirty="0"/>
              <a:t>№ 544 </a:t>
            </a:r>
            <a:r>
              <a:rPr lang="ru-RU" dirty="0" err="1"/>
              <a:t>бұйрығымен бекітілген</a:t>
            </a:r>
            <a:r>
              <a:rPr lang="ru-RU" dirty="0"/>
              <a:t> </a:t>
            </a:r>
            <a:r>
              <a:rPr lang="ru-RU" u="sng" dirty="0" err="1"/>
              <a:t>Теміржол</a:t>
            </a:r>
            <a:r>
              <a:rPr lang="ru-RU" u="sng" dirty="0"/>
              <a:t> </a:t>
            </a:r>
            <a:r>
              <a:rPr lang="ru-RU" u="sng" dirty="0" err="1"/>
              <a:t>көлігін техникалық пайдалану</a:t>
            </a:r>
            <a:r>
              <a:rPr lang="ru-RU" u="sng" dirty="0"/>
              <a:t> </a:t>
            </a:r>
            <a:r>
              <a:rPr lang="ru-RU" u="sng" dirty="0" err="1">
                <a:hlinkClick r:id="rId2"/>
              </a:rPr>
              <a:t>қағидаларын</a:t>
            </a:r>
            <a:r>
              <a:rPr lang="ru-RU" u="sng" dirty="0"/>
              <a:t> </a:t>
            </a:r>
            <a:r>
              <a:rPr lang="ru-RU" dirty="0"/>
              <a:t>(</a:t>
            </a:r>
            <a:r>
              <a:rPr lang="ru-RU" dirty="0" err="1"/>
              <a:t>Нормативтік</a:t>
            </a:r>
            <a:r>
              <a:rPr lang="ru-RU" dirty="0"/>
              <a:t> </a:t>
            </a:r>
            <a:r>
              <a:rPr lang="ru-RU" dirty="0" err="1"/>
              <a:t>құқықтық актілерді</a:t>
            </a:r>
            <a:r>
              <a:rPr lang="ru-RU" dirty="0"/>
              <a:t> </a:t>
            </a:r>
            <a:r>
              <a:rPr lang="ru-RU" dirty="0" err="1"/>
              <a:t>мемлекеттік</a:t>
            </a:r>
            <a:r>
              <a:rPr lang="ru-RU" dirty="0"/>
              <a:t> </a:t>
            </a:r>
            <a:r>
              <a:rPr lang="ru-RU" dirty="0" err="1"/>
              <a:t>тіркеу</a:t>
            </a:r>
            <a:r>
              <a:rPr lang="ru-RU" dirty="0"/>
              <a:t> </a:t>
            </a:r>
            <a:r>
              <a:rPr lang="ru-RU" dirty="0" err="1"/>
              <a:t>тізілімінде</a:t>
            </a:r>
            <a:r>
              <a:rPr lang="ru-RU" dirty="0"/>
              <a:t> № 11897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тіркелген</a:t>
            </a:r>
            <a:r>
              <a:rPr lang="ru-RU" dirty="0"/>
              <a:t>) (</a:t>
            </a:r>
            <a:r>
              <a:rPr lang="ru-RU" dirty="0" err="1"/>
              <a:t>бұдан әрі </a:t>
            </a:r>
            <a:r>
              <a:rPr lang="ru-RU" dirty="0"/>
              <a:t>- ТПҚ), </a:t>
            </a:r>
            <a:r>
              <a:rPr lang="ru-RU" dirty="0" err="1"/>
              <a:t>Қазақстан Республикасы</a:t>
            </a:r>
            <a:r>
              <a:rPr lang="ru-RU" dirty="0"/>
              <a:t> </a:t>
            </a:r>
            <a:r>
              <a:rPr lang="ru-RU" dirty="0" err="1"/>
              <a:t>Көлік және </a:t>
            </a:r>
            <a:r>
              <a:rPr lang="ru-RU" dirty="0"/>
              <a:t>коммуникация </a:t>
            </a:r>
            <a:r>
              <a:rPr lang="ru-RU" dirty="0" err="1"/>
              <a:t>министрінің </a:t>
            </a:r>
            <a:r>
              <a:rPr lang="ru-RU" dirty="0"/>
              <a:t>2011 </a:t>
            </a:r>
            <a:r>
              <a:rPr lang="ru-RU" dirty="0" err="1"/>
              <a:t>жылғы </a:t>
            </a:r>
            <a:r>
              <a:rPr lang="ru-RU" dirty="0"/>
              <a:t>18 </a:t>
            </a:r>
            <a:r>
              <a:rPr lang="ru-RU" dirty="0" err="1"/>
              <a:t>сәуірдегі </a:t>
            </a:r>
            <a:r>
              <a:rPr lang="ru-RU" dirty="0"/>
              <a:t>№ 209 </a:t>
            </a:r>
            <a:r>
              <a:rPr lang="ru-RU" dirty="0" err="1"/>
              <a:t>бұйрығымен бекітілген</a:t>
            </a:r>
            <a:r>
              <a:rPr lang="ru-RU" dirty="0"/>
              <a:t> </a:t>
            </a:r>
            <a:r>
              <a:rPr lang="ru-RU" dirty="0" err="1"/>
              <a:t>Т</a:t>
            </a:r>
            <a:r>
              <a:rPr lang="ru-RU" u="sng" dirty="0" err="1"/>
              <a:t>емір</a:t>
            </a:r>
            <a:r>
              <a:rPr lang="ru-RU" u="sng" dirty="0"/>
              <a:t> </a:t>
            </a:r>
            <a:r>
              <a:rPr lang="ru-RU" u="sng" dirty="0" err="1"/>
              <a:t>жол</a:t>
            </a:r>
            <a:r>
              <a:rPr lang="ru-RU" u="sng" dirty="0"/>
              <a:t> </a:t>
            </a:r>
            <a:r>
              <a:rPr lang="ru-RU" u="sng" dirty="0" err="1"/>
              <a:t>көлігіндегі </a:t>
            </a:r>
            <a:r>
              <a:rPr lang="ru-RU" u="sng" dirty="0"/>
              <a:t>сигнализация </a:t>
            </a:r>
            <a:r>
              <a:rPr lang="ru-RU" u="sng" dirty="0" err="1"/>
              <a:t>туралы</a:t>
            </a:r>
            <a:r>
              <a:rPr lang="ru-RU" u="sng" dirty="0"/>
              <a:t> </a:t>
            </a:r>
            <a:r>
              <a:rPr lang="ru-RU" u="sng" dirty="0" err="1">
                <a:hlinkClick r:id="rId3"/>
              </a:rPr>
              <a:t>нұсқаулығын</a:t>
            </a:r>
            <a:r>
              <a:rPr lang="ru-RU" u="sng" dirty="0"/>
              <a:t> </a:t>
            </a:r>
            <a:r>
              <a:rPr lang="ru-RU" dirty="0"/>
              <a:t>(</a:t>
            </a:r>
            <a:r>
              <a:rPr lang="ru-RU" dirty="0" err="1"/>
              <a:t>Нормативтік</a:t>
            </a:r>
            <a:r>
              <a:rPr lang="ru-RU" dirty="0"/>
              <a:t> </a:t>
            </a:r>
            <a:r>
              <a:rPr lang="ru-RU" dirty="0" err="1"/>
              <a:t>құқықтық актілерді</a:t>
            </a:r>
            <a:r>
              <a:rPr lang="ru-RU" dirty="0"/>
              <a:t> </a:t>
            </a:r>
            <a:r>
              <a:rPr lang="ru-RU" dirty="0" err="1"/>
              <a:t>мемлекеттік</a:t>
            </a:r>
            <a:r>
              <a:rPr lang="ru-RU" dirty="0"/>
              <a:t> </a:t>
            </a:r>
            <a:r>
              <a:rPr lang="ru-RU" dirty="0" err="1"/>
              <a:t>тіркеу</a:t>
            </a:r>
            <a:r>
              <a:rPr lang="ru-RU" dirty="0"/>
              <a:t> </a:t>
            </a:r>
            <a:r>
              <a:rPr lang="ru-RU" dirty="0" err="1"/>
              <a:t>тізілімінде</a:t>
            </a:r>
            <a:r>
              <a:rPr lang="ru-RU" dirty="0"/>
              <a:t> № 6954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тіркелген</a:t>
            </a:r>
            <a:r>
              <a:rPr lang="ru-RU" dirty="0"/>
              <a:t>) (</a:t>
            </a:r>
            <a:r>
              <a:rPr lang="ru-RU" dirty="0" err="1"/>
              <a:t>бұдан әрі </a:t>
            </a:r>
            <a:r>
              <a:rPr lang="ru-RU" dirty="0"/>
              <a:t>- </a:t>
            </a:r>
            <a:r>
              <a:rPr lang="ru-RU" dirty="0" err="1"/>
              <a:t>Нұсқаулық</a:t>
            </a:r>
            <a:r>
              <a:rPr lang="ru-RU" dirty="0"/>
              <a:t>), </a:t>
            </a:r>
            <a:r>
              <a:rPr lang="ru-RU" dirty="0" err="1"/>
              <a:t>Қазақстан Республикасы</a:t>
            </a:r>
            <a:r>
              <a:rPr lang="ru-RU" dirty="0"/>
              <a:t> </a:t>
            </a:r>
            <a:r>
              <a:rPr lang="ru-RU" dirty="0" err="1"/>
              <a:t>Көлік және </a:t>
            </a:r>
            <a:r>
              <a:rPr lang="ru-RU" dirty="0"/>
              <a:t>коммуникация </a:t>
            </a:r>
            <a:r>
              <a:rPr lang="ru-RU" dirty="0" err="1"/>
              <a:t>министрінің </a:t>
            </a:r>
            <a:r>
              <a:rPr lang="ru-RU" dirty="0"/>
              <a:t>2011 </a:t>
            </a:r>
            <a:r>
              <a:rPr lang="ru-RU" dirty="0" err="1"/>
              <a:t>жылғы </a:t>
            </a:r>
            <a:r>
              <a:rPr lang="ru-RU" dirty="0"/>
              <a:t>19 </a:t>
            </a:r>
            <a:r>
              <a:rPr lang="ru-RU" dirty="0" err="1"/>
              <a:t>мамырдағы </a:t>
            </a:r>
            <a:r>
              <a:rPr lang="ru-RU" dirty="0"/>
              <a:t>№ 291 </a:t>
            </a:r>
            <a:r>
              <a:rPr lang="ru-RU" dirty="0" err="1"/>
              <a:t>бұйрығымен бекітілген</a:t>
            </a:r>
            <a:r>
              <a:rPr lang="ru-RU" dirty="0"/>
              <a:t> </a:t>
            </a:r>
            <a:r>
              <a:rPr lang="ru-RU" u="sng" dirty="0" err="1"/>
              <a:t>Поездардың қозғалысы және теміржол</a:t>
            </a:r>
            <a:r>
              <a:rPr lang="ru-RU" u="sng" dirty="0"/>
              <a:t> </a:t>
            </a:r>
            <a:r>
              <a:rPr lang="ru-RU" u="sng" dirty="0" err="1"/>
              <a:t>көлігіндегі маневрлік</a:t>
            </a:r>
            <a:r>
              <a:rPr lang="ru-RU" u="sng" dirty="0"/>
              <a:t> </a:t>
            </a:r>
            <a:r>
              <a:rPr lang="ru-RU" u="sng" dirty="0" err="1"/>
              <a:t>жұмыс жөніндегі</a:t>
            </a:r>
            <a:r>
              <a:rPr lang="ru-RU" u="sng" dirty="0"/>
              <a:t> </a:t>
            </a:r>
            <a:r>
              <a:rPr lang="ru-RU" u="sng" dirty="0" err="1">
                <a:hlinkClick r:id="rId4"/>
              </a:rPr>
              <a:t>нұсқаулығын</a:t>
            </a:r>
            <a:r>
              <a:rPr lang="ru-RU" u="sng" dirty="0"/>
              <a:t> (</a:t>
            </a:r>
            <a:r>
              <a:rPr lang="ru-RU" dirty="0" err="1"/>
              <a:t>Нормативтік</a:t>
            </a:r>
            <a:r>
              <a:rPr lang="ru-RU" dirty="0"/>
              <a:t> </a:t>
            </a:r>
            <a:r>
              <a:rPr lang="ru-RU" dirty="0" err="1"/>
              <a:t>құқықтық актілерді</a:t>
            </a:r>
            <a:r>
              <a:rPr lang="ru-RU" dirty="0"/>
              <a:t> </a:t>
            </a:r>
            <a:r>
              <a:rPr lang="ru-RU" dirty="0" err="1"/>
              <a:t>мемлекеттік</a:t>
            </a:r>
            <a:r>
              <a:rPr lang="ru-RU" dirty="0"/>
              <a:t> </a:t>
            </a:r>
            <a:r>
              <a:rPr lang="ru-RU" dirty="0" err="1"/>
              <a:t>тіркеу</a:t>
            </a:r>
            <a:r>
              <a:rPr lang="ru-RU" dirty="0"/>
              <a:t> </a:t>
            </a:r>
            <a:r>
              <a:rPr lang="ru-RU" dirty="0" err="1"/>
              <a:t>тізілімінде</a:t>
            </a:r>
            <a:r>
              <a:rPr lang="ru-RU" dirty="0"/>
              <a:t> № 7021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тіркелген</a:t>
            </a:r>
            <a:r>
              <a:rPr lang="ru-RU" dirty="0"/>
              <a:t>) </a:t>
            </a:r>
            <a:r>
              <a:rPr lang="ru-RU" dirty="0" err="1"/>
              <a:t>білу</a:t>
            </a:r>
            <a:r>
              <a:rPr lang="ru-RU" dirty="0"/>
              <a:t> </a:t>
            </a:r>
            <a:r>
              <a:rPr lang="ru-RU" dirty="0" err="1"/>
              <a:t>мәніне мерзімді</a:t>
            </a:r>
            <a:r>
              <a:rPr lang="ru-RU" dirty="0"/>
              <a:t> </a:t>
            </a:r>
            <a:r>
              <a:rPr lang="ru-RU" dirty="0" err="1"/>
              <a:t>тексерістер</a:t>
            </a:r>
            <a:r>
              <a:rPr lang="ru-RU" dirty="0"/>
              <a:t> </a:t>
            </a:r>
            <a:r>
              <a:rPr lang="ru-RU" dirty="0" err="1"/>
              <a:t>жүргізуді</a:t>
            </a:r>
            <a:r>
              <a:rPr lang="ru-RU" dirty="0"/>
              <a:t>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fontAlgn="base"/>
            <a:r>
              <a:rPr lang="ru-RU" dirty="0"/>
              <a:t>      7) "</a:t>
            </a:r>
            <a:r>
              <a:rPr lang="ru-RU" dirty="0" err="1"/>
              <a:t>Қозғалыс қауіпсіздігі күні</a:t>
            </a:r>
            <a:r>
              <a:rPr lang="ru-RU" dirty="0"/>
              <a:t>" </a:t>
            </a:r>
            <a:r>
              <a:rPr lang="ru-RU" dirty="0" err="1"/>
              <a:t>тақырыбы бойынша</a:t>
            </a:r>
            <a:r>
              <a:rPr lang="ru-RU" dirty="0"/>
              <a:t> </a:t>
            </a:r>
            <a:r>
              <a:rPr lang="ru-RU" dirty="0" err="1"/>
              <a:t>онкүндік сайынғы тексерулер</a:t>
            </a:r>
            <a:r>
              <a:rPr lang="ru-RU" dirty="0"/>
              <a:t> </a:t>
            </a:r>
            <a:r>
              <a:rPr lang="ru-RU" dirty="0" err="1"/>
              <a:t>жүргізуді</a:t>
            </a:r>
            <a:r>
              <a:rPr lang="ru-RU" dirty="0"/>
              <a:t>;</a:t>
            </a:r>
          </a:p>
          <a:p>
            <a:pPr fontAlgn="base"/>
            <a:r>
              <a:rPr lang="ru-RU" dirty="0"/>
              <a:t>      8) </a:t>
            </a:r>
            <a:r>
              <a:rPr lang="ru-RU" dirty="0" err="1"/>
              <a:t>жолдарды</a:t>
            </a:r>
            <a:r>
              <a:rPr lang="ru-RU" dirty="0"/>
              <a:t>, </a:t>
            </a:r>
            <a:r>
              <a:rPr lang="ru-RU" dirty="0" err="1"/>
              <a:t>жасанды</a:t>
            </a:r>
            <a:r>
              <a:rPr lang="ru-RU" dirty="0"/>
              <a:t> </a:t>
            </a:r>
            <a:r>
              <a:rPr lang="ru-RU" dirty="0" err="1"/>
              <a:t>құрылыстарды</a:t>
            </a:r>
            <a:r>
              <a:rPr lang="ru-RU" dirty="0"/>
              <a:t>, </a:t>
            </a:r>
            <a:r>
              <a:rPr lang="ru-RU" dirty="0" err="1"/>
              <a:t>жылжымалы</a:t>
            </a:r>
            <a:r>
              <a:rPr lang="ru-RU" dirty="0"/>
              <a:t> </a:t>
            </a:r>
            <a:r>
              <a:rPr lang="ru-RU" dirty="0" err="1"/>
              <a:t>құрамды</a:t>
            </a:r>
            <a:r>
              <a:rPr lang="ru-RU" dirty="0"/>
              <a:t>, сигнал беру </a:t>
            </a:r>
            <a:r>
              <a:rPr lang="ru-RU" dirty="0" err="1"/>
              <a:t>және байланыс</a:t>
            </a:r>
            <a:r>
              <a:rPr lang="ru-RU" dirty="0"/>
              <a:t>, </a:t>
            </a:r>
            <a:r>
              <a:rPr lang="ru-RU" dirty="0" err="1"/>
              <a:t>электрмен</a:t>
            </a:r>
            <a:r>
              <a:rPr lang="ru-RU" dirty="0"/>
              <a:t> </a:t>
            </a:r>
            <a:r>
              <a:rPr lang="ru-RU" dirty="0" err="1"/>
              <a:t>жабдықтау құрылғыларын</a:t>
            </a:r>
            <a:r>
              <a:rPr lang="ru-RU" dirty="0"/>
              <a:t>, </a:t>
            </a:r>
            <a:r>
              <a:rPr lang="ru-RU" dirty="0" err="1"/>
              <a:t>теміржол</a:t>
            </a:r>
            <a:r>
              <a:rPr lang="ru-RU" dirty="0"/>
              <a:t> </a:t>
            </a:r>
            <a:r>
              <a:rPr lang="ru-RU" dirty="0" err="1"/>
              <a:t>өткелдерін</a:t>
            </a:r>
            <a:r>
              <a:rPr lang="ru-RU" dirty="0"/>
              <a:t>, </a:t>
            </a:r>
            <a:r>
              <a:rPr lang="ru-RU" dirty="0" err="1"/>
              <a:t>жабдықтарды</a:t>
            </a:r>
            <a:r>
              <a:rPr lang="ru-RU" dirty="0"/>
              <a:t>, </a:t>
            </a:r>
            <a:r>
              <a:rPr lang="ru-RU" dirty="0" err="1"/>
              <a:t>тетіктерді</a:t>
            </a:r>
            <a:r>
              <a:rPr lang="ru-RU" dirty="0"/>
              <a:t> </a:t>
            </a:r>
            <a:r>
              <a:rPr lang="ru-RU" dirty="0" err="1"/>
              <a:t>және көліктің басқа </a:t>
            </a:r>
            <a:r>
              <a:rPr lang="ru-RU" dirty="0"/>
              <a:t>да </a:t>
            </a:r>
            <a:r>
              <a:rPr lang="ru-RU" dirty="0" err="1"/>
              <a:t>техникалық құралдарын жөндеу және күтіп ұстау сапасын</a:t>
            </a:r>
            <a:r>
              <a:rPr lang="ru-RU" dirty="0"/>
              <a:t> </a:t>
            </a:r>
            <a:r>
              <a:rPr lang="ru-RU" dirty="0" err="1"/>
              <a:t>арттыру</a:t>
            </a:r>
            <a:r>
              <a:rPr lang="ru-RU" dirty="0"/>
              <a:t> </a:t>
            </a:r>
            <a:r>
              <a:rPr lang="ru-RU" dirty="0" err="1"/>
              <a:t>жөніндегі тұрақты жұмысты жүзеге асыруды</a:t>
            </a:r>
            <a:r>
              <a:rPr lang="ru-RU" dirty="0"/>
              <a:t>;</a:t>
            </a:r>
          </a:p>
          <a:p>
            <a:pPr fontAlgn="base"/>
            <a:r>
              <a:rPr lang="ru-RU" dirty="0"/>
              <a:t>      9) дефектоскопия </a:t>
            </a:r>
            <a:r>
              <a:rPr lang="ru-RU" dirty="0" err="1"/>
              <a:t>құралдары </a:t>
            </a:r>
            <a:r>
              <a:rPr lang="ru-RU" dirty="0"/>
              <a:t>мен диагностика </a:t>
            </a:r>
            <a:r>
              <a:rPr lang="ru-RU" dirty="0" err="1"/>
              <a:t>жүйелерін жарамды</a:t>
            </a:r>
            <a:r>
              <a:rPr lang="ru-RU" dirty="0"/>
              <a:t> </a:t>
            </a:r>
            <a:r>
              <a:rPr lang="ru-RU" dirty="0" err="1"/>
              <a:t>жағдайда ұстауды және тиімді</a:t>
            </a:r>
            <a:r>
              <a:rPr lang="ru-RU" dirty="0"/>
              <a:t> </a:t>
            </a:r>
            <a:r>
              <a:rPr lang="ru-RU" dirty="0" err="1"/>
              <a:t>пайдалануды</a:t>
            </a:r>
            <a:r>
              <a:rPr lang="ru-RU" dirty="0"/>
              <a:t>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fontAlgn="base"/>
            <a:r>
              <a:rPr lang="ru-RU" dirty="0"/>
              <a:t>      10) </a:t>
            </a:r>
            <a:r>
              <a:rPr lang="ru-RU" dirty="0" err="1"/>
              <a:t>анықталған кемшіліктерді</a:t>
            </a:r>
            <a:r>
              <a:rPr lang="ru-RU" dirty="0"/>
              <a:t> </a:t>
            </a:r>
            <a:r>
              <a:rPr lang="ru-RU" dirty="0" err="1"/>
              <a:t>жою</a:t>
            </a:r>
            <a:r>
              <a:rPr lang="ru-RU" dirty="0"/>
              <a:t> </a:t>
            </a:r>
            <a:r>
              <a:rPr lang="ru-RU" dirty="0" err="1"/>
              <a:t>кесте</a:t>
            </a:r>
            <a:r>
              <a:rPr lang="ru-RU" dirty="0"/>
              <a:t> </a:t>
            </a:r>
            <a:r>
              <a:rPr lang="ru-RU" dirty="0" err="1"/>
              <a:t>жөнінде шаралар</a:t>
            </a:r>
            <a:r>
              <a:rPr lang="ru-RU" dirty="0"/>
              <a:t> </a:t>
            </a:r>
            <a:r>
              <a:rPr lang="ru-RU" dirty="0" err="1"/>
              <a:t>қабылдаумен қауіпсіздікті бақылау құрылғыларының</a:t>
            </a:r>
            <a:r>
              <a:rPr lang="ru-RU" dirty="0"/>
              <a:t>, </a:t>
            </a:r>
            <a:r>
              <a:rPr lang="ru-RU" dirty="0" err="1"/>
              <a:t>аспаптарының жай-күйін және олардың қолданылуын тексеруді</a:t>
            </a:r>
            <a:r>
              <a:rPr lang="ru-RU" dirty="0"/>
              <a:t> </a:t>
            </a:r>
            <a:r>
              <a:rPr lang="ru-RU" dirty="0" err="1"/>
              <a:t>бекітілген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жүзеге асыруды</a:t>
            </a:r>
            <a:r>
              <a:rPr lang="ru-RU" dirty="0"/>
              <a:t>;</a:t>
            </a:r>
          </a:p>
          <a:p>
            <a:pPr fontAlgn="base"/>
            <a:r>
              <a:rPr lang="ru-RU" dirty="0"/>
              <a:t>      11) </a:t>
            </a:r>
            <a:r>
              <a:rPr lang="ru-RU" dirty="0" err="1"/>
              <a:t>жаңа қауіпсіздік құрылғыларын</a:t>
            </a:r>
            <a:r>
              <a:rPr lang="ru-RU" dirty="0"/>
              <a:t>, </a:t>
            </a:r>
            <a:r>
              <a:rPr lang="ru-RU" dirty="0" err="1"/>
              <a:t>аспаптар</a:t>
            </a:r>
            <a:r>
              <a:rPr lang="ru-RU" dirty="0"/>
              <a:t> мен </a:t>
            </a:r>
            <a:r>
              <a:rPr lang="ru-RU" dirty="0" err="1"/>
              <a:t>жүйелерді енгізу</a:t>
            </a:r>
            <a:r>
              <a:rPr lang="ru-RU" dirty="0"/>
              <a:t> </a:t>
            </a:r>
            <a:r>
              <a:rPr lang="ru-RU" dirty="0" err="1"/>
              <a:t>жөнінде тұрақты жұмыс жүргізуді</a:t>
            </a:r>
            <a:r>
              <a:rPr lang="ru-RU" dirty="0"/>
              <a:t>;</a:t>
            </a:r>
          </a:p>
          <a:p>
            <a:pPr fontAlgn="base"/>
            <a:r>
              <a:rPr lang="ru-RU" dirty="0"/>
              <a:t>      12) </a:t>
            </a:r>
            <a:r>
              <a:rPr lang="ru-RU" dirty="0" err="1"/>
              <a:t>қозғалыс қауіпсіздігін қамтамасыз етуді</a:t>
            </a:r>
            <a:r>
              <a:rPr lang="ru-RU" dirty="0"/>
              <a:t> </a:t>
            </a:r>
            <a:r>
              <a:rPr lang="ru-RU" dirty="0" err="1"/>
              <a:t>ұйымдастырудың жаңа нысандарын</a:t>
            </a:r>
            <a:r>
              <a:rPr lang="ru-RU" dirty="0"/>
              <a:t> </a:t>
            </a:r>
            <a:r>
              <a:rPr lang="ru-RU" dirty="0" err="1"/>
              <a:t>іздестіруді</a:t>
            </a:r>
            <a:r>
              <a:rPr lang="ru-RU" dirty="0"/>
              <a:t> </a:t>
            </a:r>
            <a:r>
              <a:rPr lang="ru-RU" dirty="0" err="1"/>
              <a:t>және енгізуді</a:t>
            </a:r>
            <a:r>
              <a:rPr lang="ru-RU" dirty="0"/>
              <a:t>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base"/>
            <a:r>
              <a:rPr lang="ru-RU" dirty="0"/>
              <a:t>      13) </a:t>
            </a:r>
            <a:r>
              <a:rPr lang="ru-RU" dirty="0" err="1"/>
              <a:t>авариясыз</a:t>
            </a:r>
            <a:r>
              <a:rPr lang="ru-RU" dirty="0"/>
              <a:t> </a:t>
            </a:r>
            <a:r>
              <a:rPr lang="ru-RU" dirty="0" err="1"/>
              <a:t>жұмыс тәжірибесін жинақтауды және таратуды</a:t>
            </a:r>
            <a:r>
              <a:rPr lang="ru-RU" dirty="0"/>
              <a:t>;</a:t>
            </a:r>
          </a:p>
          <a:p>
            <a:pPr fontAlgn="base"/>
            <a:r>
              <a:rPr lang="ru-RU" dirty="0"/>
              <a:t>      14) </a:t>
            </a:r>
            <a:r>
              <a:rPr lang="ru-RU" dirty="0" err="1"/>
              <a:t>жүргізілетін жұмыс ерекшелігіне</a:t>
            </a:r>
            <a:r>
              <a:rPr lang="ru-RU" dirty="0"/>
              <a:t> </a:t>
            </a:r>
            <a:r>
              <a:rPr lang="ru-RU" dirty="0" err="1"/>
              <a:t>сәйкес техникалық түзу құрал-саймандармен және техникалық құралдармен қамтамасыз етуді</a:t>
            </a:r>
            <a:r>
              <a:rPr lang="ru-RU" dirty="0"/>
              <a:t> </a:t>
            </a:r>
            <a:r>
              <a:rPr lang="ru-RU" dirty="0" err="1"/>
              <a:t>көздейтін ұйымдастырушылық және техникалық іс-шаралар</a:t>
            </a:r>
            <a:r>
              <a:rPr lang="ru-RU" dirty="0"/>
              <a:t> </a:t>
            </a:r>
            <a:r>
              <a:rPr lang="ru-RU" dirty="0" err="1"/>
              <a:t>кешенін</a:t>
            </a:r>
            <a:r>
              <a:rPr lang="ru-RU" dirty="0"/>
              <a:t> </a:t>
            </a:r>
            <a:r>
              <a:rPr lang="ru-RU" dirty="0" err="1"/>
              <a:t>жүзеге асыру</a:t>
            </a:r>
            <a:r>
              <a:rPr lang="ru-RU" dirty="0"/>
              <a:t> </a:t>
            </a:r>
            <a:r>
              <a:rPr lang="ru-RU" dirty="0" err="1"/>
              <a:t>арқылы қамтамасыз етеді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fontAlgn="base"/>
            <a:r>
              <a:rPr lang="ru-RU" dirty="0"/>
              <a:t>      5. </a:t>
            </a:r>
            <a:r>
              <a:rPr lang="ru-RU" dirty="0" err="1"/>
              <a:t>Тасымалдау</a:t>
            </a:r>
            <a:r>
              <a:rPr lang="ru-RU" dirty="0"/>
              <a:t> </a:t>
            </a:r>
            <a:r>
              <a:rPr lang="ru-RU" dirty="0" err="1"/>
              <a:t>процесіне</a:t>
            </a:r>
            <a:r>
              <a:rPr lang="ru-RU" dirty="0"/>
              <a:t> </a:t>
            </a:r>
            <a:r>
              <a:rPr lang="ru-RU" dirty="0" err="1"/>
              <a:t>қатысушылар, теміржол</a:t>
            </a:r>
            <a:r>
              <a:rPr lang="ru-RU" dirty="0"/>
              <a:t> </a:t>
            </a:r>
            <a:r>
              <a:rPr lang="ru-RU" dirty="0" err="1"/>
              <a:t>көлігінің көмекші қызметтері:</a:t>
            </a:r>
            <a:endParaRPr lang="ru-RU" dirty="0"/>
          </a:p>
          <a:p>
            <a:pPr fontAlgn="base"/>
            <a:r>
              <a:rPr lang="ru-RU" dirty="0"/>
              <a:t>      </a:t>
            </a:r>
            <a:r>
              <a:rPr lang="ru-RU" dirty="0" err="1"/>
              <a:t>адамның өмірі </a:t>
            </a:r>
            <a:r>
              <a:rPr lang="ru-RU" dirty="0"/>
              <a:t>мен </a:t>
            </a:r>
            <a:r>
              <a:rPr lang="ru-RU" dirty="0" err="1"/>
              <a:t>денсаулығы</a:t>
            </a:r>
            <a:r>
              <a:rPr lang="ru-RU" dirty="0"/>
              <a:t>, </a:t>
            </a:r>
            <a:r>
              <a:rPr lang="ru-RU" dirty="0" err="1"/>
              <a:t>жолаушылардың жүруі үшін қауіпсіз жағдайларды</a:t>
            </a:r>
            <a:r>
              <a:rPr lang="ru-RU" dirty="0"/>
              <a:t>;</a:t>
            </a:r>
          </a:p>
          <a:p>
            <a:pPr fontAlgn="base"/>
            <a:r>
              <a:rPr lang="ru-RU" dirty="0"/>
              <a:t>      </a:t>
            </a:r>
            <a:r>
              <a:rPr lang="ru-RU" dirty="0" err="1"/>
              <a:t>жүктер, </a:t>
            </a:r>
            <a:r>
              <a:rPr lang="ru-RU" dirty="0"/>
              <a:t>багаж </a:t>
            </a:r>
            <a:r>
              <a:rPr lang="ru-RU" dirty="0" err="1"/>
              <a:t>және жүк-багаж тасымалының қауіпсіздігін</a:t>
            </a:r>
            <a:r>
              <a:rPr lang="ru-RU" dirty="0"/>
              <a:t>;</a:t>
            </a:r>
          </a:p>
          <a:p>
            <a:pPr fontAlgn="base"/>
            <a:r>
              <a:rPr lang="ru-RU" dirty="0"/>
              <a:t>      </a:t>
            </a:r>
            <a:r>
              <a:rPr lang="ru-RU" dirty="0" err="1"/>
              <a:t>теміржол</a:t>
            </a:r>
            <a:r>
              <a:rPr lang="ru-RU" dirty="0"/>
              <a:t> </a:t>
            </a:r>
            <a:r>
              <a:rPr lang="ru-RU" dirty="0" err="1"/>
              <a:t>көлігінің техникалық құралдарын пайдалану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қозғалыс қауіпсіздігін</a:t>
            </a:r>
            <a:r>
              <a:rPr lang="ru-RU" dirty="0" err="1" smtClean="0"/>
              <a:t>;</a:t>
            </a:r>
            <a:endParaRPr lang="ru-RU" dirty="0" smtClean="0"/>
          </a:p>
          <a:p>
            <a:pPr fontAlgn="base"/>
            <a:r>
              <a:rPr lang="ru-RU" dirty="0"/>
              <a:t>      </a:t>
            </a:r>
            <a:r>
              <a:rPr lang="ru-RU" dirty="0" err="1"/>
              <a:t>экологиялық қауіпсіздікті;</a:t>
            </a:r>
            <a:endParaRPr lang="ru-RU" dirty="0"/>
          </a:p>
          <a:p>
            <a:pPr fontAlgn="base"/>
            <a:r>
              <a:rPr lang="ru-RU" dirty="0"/>
              <a:t>      </a:t>
            </a:r>
            <a:r>
              <a:rPr lang="ru-RU" dirty="0" err="1"/>
              <a:t>өртке қарсы қауіпсіздікті;</a:t>
            </a:r>
            <a:endParaRPr lang="ru-RU" dirty="0"/>
          </a:p>
          <a:p>
            <a:pPr fontAlgn="base"/>
            <a:r>
              <a:rPr lang="ru-RU" dirty="0"/>
              <a:t>      </a:t>
            </a:r>
            <a:r>
              <a:rPr lang="ru-RU" dirty="0" err="1"/>
              <a:t>санитарлық-эпидемиологиялық қауіпсіздікті қамтамасыз етеді</a:t>
            </a:r>
            <a:r>
              <a:rPr lang="ru-RU" dirty="0"/>
              <a:t>.</a:t>
            </a:r>
          </a:p>
          <a:p>
            <a:pPr fontAlgn="base"/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6. </a:t>
            </a:r>
            <a:r>
              <a:rPr lang="ru-RU" dirty="0" err="1"/>
              <a:t>Теміржолдар</a:t>
            </a:r>
            <a:r>
              <a:rPr lang="ru-RU" dirty="0"/>
              <a:t>, </a:t>
            </a:r>
            <a:r>
              <a:rPr lang="ru-RU" dirty="0" err="1"/>
              <a:t>теміржол</a:t>
            </a:r>
            <a:r>
              <a:rPr lang="ru-RU" dirty="0"/>
              <a:t> </a:t>
            </a:r>
            <a:r>
              <a:rPr lang="ru-RU" dirty="0" err="1"/>
              <a:t>станциялары</a:t>
            </a:r>
            <a:r>
              <a:rPr lang="ru-RU" dirty="0"/>
              <a:t>, </a:t>
            </a:r>
            <a:r>
              <a:rPr lang="ru-RU" dirty="0" err="1"/>
              <a:t>жолаушы</a:t>
            </a:r>
            <a:r>
              <a:rPr lang="ru-RU" dirty="0"/>
              <a:t> </a:t>
            </a:r>
            <a:r>
              <a:rPr lang="ru-RU" dirty="0" err="1"/>
              <a:t>платформалары</a:t>
            </a:r>
            <a:r>
              <a:rPr lang="ru-RU" dirty="0"/>
              <a:t>, </a:t>
            </a:r>
            <a:r>
              <a:rPr lang="ru-RU" dirty="0" err="1"/>
              <a:t>сондай-ақ поездар</a:t>
            </a:r>
            <a:r>
              <a:rPr lang="ru-RU" dirty="0"/>
              <a:t> </a:t>
            </a:r>
            <a:r>
              <a:rPr lang="ru-RU" dirty="0" err="1"/>
              <a:t>қозғалысына және </a:t>
            </a:r>
            <a:r>
              <a:rPr lang="ru-RU" dirty="0"/>
              <a:t>маневр </a:t>
            </a:r>
            <a:r>
              <a:rPr lang="ru-RU" dirty="0" err="1"/>
              <a:t>жұмыстарына байланысты</a:t>
            </a:r>
            <a:r>
              <a:rPr lang="ru-RU" dirty="0"/>
              <a:t> </a:t>
            </a:r>
            <a:r>
              <a:rPr lang="ru-RU" dirty="0" err="1"/>
              <a:t>теміржол</a:t>
            </a:r>
            <a:r>
              <a:rPr lang="ru-RU" dirty="0"/>
              <a:t> </a:t>
            </a:r>
            <a:r>
              <a:rPr lang="ru-RU" dirty="0" err="1"/>
              <a:t>көлігінің басқа </a:t>
            </a:r>
            <a:r>
              <a:rPr lang="ru-RU" dirty="0"/>
              <a:t>да </a:t>
            </a:r>
            <a:r>
              <a:rPr lang="ru-RU" dirty="0" err="1"/>
              <a:t>объектілері</a:t>
            </a:r>
            <a:r>
              <a:rPr lang="ru-RU" dirty="0"/>
              <a:t> </a:t>
            </a:r>
            <a:r>
              <a:rPr lang="ru-RU" dirty="0" err="1"/>
              <a:t>қауіптілігі жоғары аймақтар 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 </a:t>
            </a:r>
            <a:r>
              <a:rPr lang="ru-RU" dirty="0" err="1"/>
              <a:t>және </a:t>
            </a:r>
            <a:r>
              <a:rPr lang="ru-RU" dirty="0"/>
              <a:t>ТПҚ мен </a:t>
            </a:r>
            <a:r>
              <a:rPr lang="ru-RU" dirty="0" err="1"/>
              <a:t>Нұсқаулыққа сәйкес олардың сигналдық қоршаулары болады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7. </a:t>
            </a:r>
            <a:r>
              <a:rPr lang="ru-RU" dirty="0" err="1"/>
              <a:t>Аумақтарында қауіпті жүктерді өндіру, сақтау, тиеу</a:t>
            </a:r>
            <a:r>
              <a:rPr lang="ru-RU" dirty="0"/>
              <a:t>, </a:t>
            </a:r>
            <a:r>
              <a:rPr lang="ru-RU" dirty="0" err="1"/>
              <a:t>түсіру </a:t>
            </a:r>
            <a:r>
              <a:rPr lang="ru-RU" dirty="0"/>
              <a:t>(</a:t>
            </a:r>
            <a:r>
              <a:rPr lang="ru-RU" dirty="0" err="1"/>
              <a:t>босату</a:t>
            </a:r>
            <a:r>
              <a:rPr lang="ru-RU" dirty="0"/>
              <a:t>), </a:t>
            </a:r>
            <a:r>
              <a:rPr lang="ru-RU" dirty="0" err="1"/>
              <a:t>тасымалдау</a:t>
            </a:r>
            <a:r>
              <a:rPr lang="ru-RU" dirty="0"/>
              <a:t> </a:t>
            </a:r>
            <a:r>
              <a:rPr lang="ru-RU" dirty="0" err="1"/>
              <a:t>жүзеге асырылатын</a:t>
            </a:r>
            <a:r>
              <a:rPr lang="ru-RU" dirty="0"/>
              <a:t> </a:t>
            </a:r>
            <a:r>
              <a:rPr lang="ru-RU" dirty="0" err="1"/>
              <a:t>объектілер</a:t>
            </a:r>
            <a:r>
              <a:rPr lang="ru-RU" dirty="0"/>
              <a:t> </a:t>
            </a:r>
            <a:r>
              <a:rPr lang="ru-RU" dirty="0" err="1"/>
              <a:t>теміржолдардан</a:t>
            </a:r>
            <a:r>
              <a:rPr lang="ru-RU" dirty="0"/>
              <a:t>, </a:t>
            </a:r>
            <a:r>
              <a:rPr lang="ru-RU" dirty="0" err="1"/>
              <a:t>елді</a:t>
            </a:r>
            <a:r>
              <a:rPr lang="ru-RU" dirty="0"/>
              <a:t> </a:t>
            </a:r>
            <a:r>
              <a:rPr lang="ru-RU" dirty="0" err="1"/>
              <a:t>мекендерден</a:t>
            </a:r>
            <a:r>
              <a:rPr lang="ru-RU" dirty="0"/>
              <a:t>, </a:t>
            </a:r>
            <a:r>
              <a:rPr lang="ru-RU" dirty="0" err="1"/>
              <a:t>кәсіпорындардан, ғимараттар </a:t>
            </a:r>
            <a:r>
              <a:rPr lang="ru-RU" dirty="0"/>
              <a:t>мен </a:t>
            </a:r>
            <a:r>
              <a:rPr lang="ru-RU" dirty="0" err="1"/>
              <a:t>құрылыстардан қашықтықта орналыстырылады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fontAlgn="base"/>
            <a:r>
              <a:rPr lang="ru-RU" dirty="0"/>
              <a:t>      9. </a:t>
            </a:r>
            <a:r>
              <a:rPr lang="ru-RU" dirty="0" err="1"/>
              <a:t>Тиеу-түсіру жұмыстарын жүргізу қауіпсіздігі:</a:t>
            </a:r>
            <a:endParaRPr lang="ru-RU" dirty="0"/>
          </a:p>
          <a:p>
            <a:pPr fontAlgn="base"/>
            <a:r>
              <a:rPr lang="ru-RU" dirty="0"/>
              <a:t>      </a:t>
            </a:r>
            <a:r>
              <a:rPr lang="ru-RU" dirty="0" err="1"/>
              <a:t>жұмыстарды жүргізу тәсілдерін, көтергіш-көлік жабдығын және технологиялық жабдықтауды таңдаумен;</a:t>
            </a:r>
            <a:endParaRPr lang="ru-RU" dirty="0"/>
          </a:p>
          <a:p>
            <a:pPr fontAlgn="base"/>
            <a:r>
              <a:rPr lang="ru-RU" dirty="0"/>
              <a:t>      </a:t>
            </a:r>
            <a:r>
              <a:rPr lang="ru-RU" dirty="0" err="1"/>
              <a:t>жұмыстарды жүргізу орнын</a:t>
            </a:r>
            <a:r>
              <a:rPr lang="ru-RU" dirty="0"/>
              <a:t> </a:t>
            </a:r>
            <a:r>
              <a:rPr lang="ru-RU" dirty="0" err="1"/>
              <a:t>дайындаумен</a:t>
            </a:r>
            <a:r>
              <a:rPr lang="ru-RU" dirty="0"/>
              <a:t> </a:t>
            </a:r>
            <a:r>
              <a:rPr lang="ru-RU" dirty="0" err="1"/>
              <a:t>және ұйымдастырумен;</a:t>
            </a:r>
            <a:endParaRPr lang="ru-RU" dirty="0"/>
          </a:p>
          <a:p>
            <a:pPr fontAlgn="base"/>
            <a:r>
              <a:rPr lang="ru-RU" dirty="0"/>
              <a:t>      </a:t>
            </a:r>
            <a:r>
              <a:rPr lang="ru-RU" dirty="0" err="1"/>
              <a:t>жұмыскерлердің қорғау құралдарын қолданумен;</a:t>
            </a:r>
            <a:endParaRPr lang="ru-RU" dirty="0"/>
          </a:p>
          <a:p>
            <a:pPr fontAlgn="base"/>
            <a:r>
              <a:rPr lang="ru-RU" dirty="0"/>
              <a:t>      </a:t>
            </a:r>
            <a:r>
              <a:rPr lang="ru-RU" dirty="0" err="1"/>
              <a:t>жұмысқа жіберілген</a:t>
            </a:r>
            <a:r>
              <a:rPr lang="ru-RU" dirty="0"/>
              <a:t> </a:t>
            </a:r>
            <a:r>
              <a:rPr lang="ru-RU" dirty="0" err="1"/>
              <a:t>адамдардың медициналық қараудан өткізумен және оларды</a:t>
            </a:r>
            <a:r>
              <a:rPr lang="ru-RU" dirty="0"/>
              <a:t> </a:t>
            </a:r>
            <a:r>
              <a:rPr lang="ru-RU" dirty="0" err="1"/>
              <a:t>оқытумен қамтамасыз етіледі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 </a:t>
            </a:r>
            <a:r>
              <a:rPr lang="ru-RU" dirty="0" smtClean="0"/>
              <a:t>10</a:t>
            </a:r>
            <a:r>
              <a:rPr lang="ru-RU" dirty="0"/>
              <a:t>. </a:t>
            </a:r>
            <a:r>
              <a:rPr lang="ru-RU" dirty="0" err="1"/>
              <a:t>Өрт қауіпсіздігі:</a:t>
            </a:r>
            <a:endParaRPr lang="ru-RU" dirty="0"/>
          </a:p>
          <a:p>
            <a:pPr fontAlgn="base"/>
            <a:r>
              <a:rPr lang="ru-RU" dirty="0"/>
              <a:t>11. </a:t>
            </a:r>
            <a:r>
              <a:rPr lang="ru-RU" dirty="0" err="1"/>
              <a:t>Теміржол</a:t>
            </a:r>
            <a:r>
              <a:rPr lang="ru-RU" dirty="0"/>
              <a:t> </a:t>
            </a:r>
            <a:r>
              <a:rPr lang="ru-RU" dirty="0" err="1"/>
              <a:t>көлігінде қозғалыс қауіпсіздігін қамтамасыз ету</a:t>
            </a:r>
            <a:r>
              <a:rPr lang="ru-RU" dirty="0"/>
              <a:t> </a:t>
            </a:r>
            <a:r>
              <a:rPr lang="ru-RU" dirty="0" err="1"/>
              <a:t>шараларын</a:t>
            </a:r>
            <a:r>
              <a:rPr lang="ru-RU" dirty="0"/>
              <a:t> </a:t>
            </a:r>
            <a:r>
              <a:rPr lang="ru-RU" dirty="0" err="1"/>
              <a:t>сақтамау салдарларына</a:t>
            </a:r>
            <a:r>
              <a:rPr lang="ru-RU" dirty="0"/>
              <a:t> </a:t>
            </a:r>
            <a:r>
              <a:rPr lang="ru-RU" dirty="0" err="1"/>
              <a:t>қарай қозғалыс қауіпсіздігін бұзудың мынадай</a:t>
            </a:r>
            <a:r>
              <a:rPr lang="ru-RU" dirty="0"/>
              <a:t> </a:t>
            </a:r>
            <a:r>
              <a:rPr lang="ru-RU" dirty="0" err="1"/>
              <a:t>түрлеріне </a:t>
            </a:r>
            <a:r>
              <a:rPr lang="ru-RU" dirty="0"/>
              <a:t>(</a:t>
            </a:r>
            <a:r>
              <a:rPr lang="ru-RU" dirty="0" err="1"/>
              <a:t>топтарына</a:t>
            </a:r>
            <a:r>
              <a:rPr lang="ru-RU" dirty="0"/>
              <a:t>) </a:t>
            </a:r>
            <a:r>
              <a:rPr lang="ru-RU" dirty="0" err="1"/>
              <a:t>бөлінеді:</a:t>
            </a:r>
            <a:endParaRPr lang="ru-RU" dirty="0"/>
          </a:p>
          <a:p>
            <a:pPr fontAlgn="base"/>
            <a:r>
              <a:rPr lang="ru-RU" dirty="0"/>
              <a:t>      </a:t>
            </a:r>
            <a:r>
              <a:rPr lang="ru-RU" dirty="0" err="1"/>
              <a:t>апат</a:t>
            </a:r>
            <a:r>
              <a:rPr lang="ru-RU" dirty="0"/>
              <a:t>;</a:t>
            </a:r>
          </a:p>
          <a:p>
            <a:pPr fontAlgn="base"/>
            <a:r>
              <a:rPr lang="ru-RU" dirty="0"/>
              <a:t>      авария;</a:t>
            </a:r>
          </a:p>
          <a:p>
            <a:pPr fontAlgn="base"/>
            <a:r>
              <a:rPr lang="ru-RU" dirty="0"/>
              <a:t>      </a:t>
            </a:r>
            <a:r>
              <a:rPr lang="ru-RU" dirty="0" err="1"/>
              <a:t>оқиға;</a:t>
            </a:r>
            <a:endParaRPr lang="ru-RU" dirty="0"/>
          </a:p>
          <a:p>
            <a:pPr fontAlgn="base"/>
            <a:r>
              <a:rPr lang="ru-RU" dirty="0"/>
              <a:t>      </a:t>
            </a:r>
            <a:r>
              <a:rPr lang="ru-RU" dirty="0" err="1"/>
              <a:t>оқыс оқиға.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fontAlgn="base"/>
            <a:r>
              <a:rPr lang="ru-RU" dirty="0"/>
              <a:t>12. </a:t>
            </a:r>
            <a:r>
              <a:rPr lang="ru-RU" dirty="0" err="1"/>
              <a:t>Теміржолдарда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мемлекеттік-жекешелік</a:t>
            </a:r>
            <a:r>
              <a:rPr lang="ru-RU" dirty="0"/>
              <a:t> </a:t>
            </a:r>
            <a:r>
              <a:rPr lang="ru-RU" dirty="0" err="1"/>
              <a:t>әріптестік шарттары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, </a:t>
            </a:r>
            <a:r>
              <a:rPr lang="ru-RU" dirty="0" err="1"/>
              <a:t>оның ішінде</a:t>
            </a:r>
            <a:r>
              <a:rPr lang="ru-RU" dirty="0"/>
              <a:t> концессия </a:t>
            </a:r>
            <a:r>
              <a:rPr lang="ru-RU" dirty="0" err="1"/>
              <a:t>шарттары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теміржолдарда</a:t>
            </a:r>
            <a:r>
              <a:rPr lang="ru-RU" dirty="0"/>
              <a:t> </a:t>
            </a:r>
            <a:r>
              <a:rPr lang="ru-RU" dirty="0" err="1"/>
              <a:t>жылжымалы</a:t>
            </a:r>
            <a:r>
              <a:rPr lang="ru-RU" dirty="0"/>
              <a:t> </a:t>
            </a:r>
            <a:r>
              <a:rPr lang="ru-RU" u="sng" dirty="0" err="1"/>
              <a:t>құрамның соқтығысу</a:t>
            </a:r>
            <a:r>
              <a:rPr lang="ru-RU" u="sng" dirty="0"/>
              <a:t>, </a:t>
            </a:r>
            <a:r>
              <a:rPr lang="ru-RU" u="sng" dirty="0" err="1"/>
              <a:t>рельстен</a:t>
            </a:r>
            <a:r>
              <a:rPr lang="ru-RU" u="sng" dirty="0"/>
              <a:t> </a:t>
            </a:r>
            <a:r>
              <a:rPr lang="ru-RU" u="sng" dirty="0" err="1"/>
              <a:t>шығып </a:t>
            </a:r>
            <a:r>
              <a:rPr lang="ru-RU" u="sng" dirty="0"/>
              <a:t>кету, </a:t>
            </a:r>
            <a:r>
              <a:rPr lang="ru-RU" u="sng" dirty="0" err="1"/>
              <a:t>солардың салдарынан</a:t>
            </a:r>
            <a:r>
              <a:rPr lang="ru-RU" u="sng" dirty="0"/>
              <a:t> </a:t>
            </a:r>
            <a:r>
              <a:rPr lang="ru-RU" u="sng" dirty="0" err="1"/>
              <a:t>адамның қаза </a:t>
            </a:r>
            <a:r>
              <a:rPr lang="ru-RU" u="sng" dirty="0"/>
              <a:t>болу </a:t>
            </a:r>
            <a:r>
              <a:rPr lang="ru-RU" u="sng" dirty="0" err="1"/>
              <a:t>және </a:t>
            </a:r>
            <a:r>
              <a:rPr lang="ru-RU" u="sng" dirty="0"/>
              <a:t>(</a:t>
            </a:r>
            <a:r>
              <a:rPr lang="ru-RU" u="sng" dirty="0" err="1"/>
              <a:t>немесе</a:t>
            </a:r>
            <a:r>
              <a:rPr lang="ru-RU" u="sng" dirty="0"/>
              <a:t>) </a:t>
            </a:r>
            <a:r>
              <a:rPr lang="ru-RU" u="sng" dirty="0" err="1"/>
              <a:t>жылжымалы</a:t>
            </a:r>
            <a:r>
              <a:rPr lang="ru-RU" u="sng" dirty="0"/>
              <a:t> </a:t>
            </a:r>
            <a:r>
              <a:rPr lang="ru-RU" u="sng" dirty="0" err="1"/>
              <a:t>құрамның мүкаммалдан шығарып тасталатын</a:t>
            </a:r>
            <a:r>
              <a:rPr lang="ru-RU" u="sng" dirty="0"/>
              <a:t> </a:t>
            </a:r>
            <a:r>
              <a:rPr lang="ru-RU" u="sng" dirty="0" err="1"/>
              <a:t>дәрежеге дейін</a:t>
            </a:r>
            <a:r>
              <a:rPr lang="ru-RU" u="sng" dirty="0"/>
              <a:t> </a:t>
            </a:r>
            <a:r>
              <a:rPr lang="ru-RU" u="sng" dirty="0" err="1"/>
              <a:t>зақымдалу жағдайлары апатқа жатады</a:t>
            </a:r>
            <a:r>
              <a:rPr lang="ru-RU" u="sng" dirty="0"/>
              <a:t>.</a:t>
            </a:r>
          </a:p>
          <a:p>
            <a:pPr fontAlgn="base"/>
            <a:r>
              <a:rPr lang="ru-RU" dirty="0"/>
              <a:t>      13. </a:t>
            </a:r>
            <a:r>
              <a:rPr lang="ru-RU" dirty="0" err="1"/>
              <a:t>Теміржолдарда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мемлекеттік-жекешелік</a:t>
            </a:r>
            <a:r>
              <a:rPr lang="ru-RU" dirty="0"/>
              <a:t> </a:t>
            </a:r>
            <a:r>
              <a:rPr lang="ru-RU" dirty="0" err="1"/>
              <a:t>әріптестік шарттары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, </a:t>
            </a:r>
            <a:r>
              <a:rPr lang="ru-RU" dirty="0" err="1"/>
              <a:t>оның ішінде</a:t>
            </a:r>
            <a:r>
              <a:rPr lang="ru-RU" dirty="0"/>
              <a:t> концессия </a:t>
            </a:r>
            <a:r>
              <a:rPr lang="ru-RU" dirty="0" err="1"/>
              <a:t>шарттары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теміржолдарда</a:t>
            </a:r>
            <a:r>
              <a:rPr lang="ru-RU" dirty="0"/>
              <a:t> </a:t>
            </a:r>
            <a:r>
              <a:rPr lang="ru-RU" dirty="0" err="1"/>
              <a:t>жылжымалы</a:t>
            </a:r>
            <a:r>
              <a:rPr lang="ru-RU" dirty="0"/>
              <a:t> </a:t>
            </a:r>
            <a:r>
              <a:rPr lang="ru-RU" dirty="0" err="1"/>
              <a:t>құрамның соқтығысу</a:t>
            </a:r>
            <a:r>
              <a:rPr lang="ru-RU" dirty="0"/>
              <a:t>, </a:t>
            </a:r>
            <a:r>
              <a:rPr lang="ru-RU" dirty="0" err="1"/>
              <a:t>рельстен</a:t>
            </a:r>
            <a:r>
              <a:rPr lang="ru-RU" dirty="0"/>
              <a:t> </a:t>
            </a:r>
            <a:r>
              <a:rPr lang="ru-RU" dirty="0" err="1"/>
              <a:t>шығып </a:t>
            </a:r>
            <a:r>
              <a:rPr lang="ru-RU" dirty="0"/>
              <a:t>кету, </a:t>
            </a:r>
            <a:r>
              <a:rPr lang="ru-RU" dirty="0" err="1"/>
              <a:t>солардың салдарынан</a:t>
            </a:r>
            <a:r>
              <a:rPr lang="ru-RU" dirty="0"/>
              <a:t> </a:t>
            </a:r>
            <a:r>
              <a:rPr lang="ru-RU" dirty="0" err="1"/>
              <a:t>адамның денсаулығына ауыр</a:t>
            </a:r>
            <a:r>
              <a:rPr lang="ru-RU" dirty="0"/>
              <a:t> </a:t>
            </a:r>
            <a:r>
              <a:rPr lang="ru-RU" dirty="0" err="1"/>
              <a:t>зиян</a:t>
            </a:r>
            <a:r>
              <a:rPr lang="ru-RU" dirty="0"/>
              <a:t> </a:t>
            </a:r>
            <a:r>
              <a:rPr lang="ru-RU" dirty="0" err="1"/>
              <a:t>келтірілу</a:t>
            </a:r>
            <a:r>
              <a:rPr lang="ru-RU" dirty="0"/>
              <a:t> </a:t>
            </a:r>
            <a:r>
              <a:rPr lang="ru-RU" dirty="0" err="1"/>
              <a:t>және </a:t>
            </a:r>
            <a:r>
              <a:rPr lang="ru-RU" dirty="0"/>
              <a:t>(</a:t>
            </a:r>
            <a:r>
              <a:rPr lang="ru-RU" dirty="0" err="1"/>
              <a:t>немесе</a:t>
            </a:r>
            <a:r>
              <a:rPr lang="ru-RU" dirty="0"/>
              <a:t>) </a:t>
            </a:r>
            <a:r>
              <a:rPr lang="ru-RU" u="sng" dirty="0" err="1"/>
              <a:t>жылжымалы</a:t>
            </a:r>
            <a:r>
              <a:rPr lang="ru-RU" u="sng" dirty="0"/>
              <a:t> </a:t>
            </a:r>
            <a:r>
              <a:rPr lang="ru-RU" u="sng" dirty="0" err="1"/>
              <a:t>құрамның күрделі жөндеу көлемінде зақымдалу жағдайлары аварияға жатады</a:t>
            </a:r>
            <a:r>
              <a:rPr lang="ru-RU" u="sng" dirty="0"/>
              <a:t>.</a:t>
            </a:r>
          </a:p>
          <a:p>
            <a:pPr fontAlgn="base"/>
            <a:r>
              <a:rPr lang="ru-RU" dirty="0"/>
              <a:t>      14. </a:t>
            </a:r>
            <a:r>
              <a:rPr lang="ru-RU" dirty="0" err="1"/>
              <a:t>Теміржолдарда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мемлекеттік-жекешелік</a:t>
            </a:r>
            <a:r>
              <a:rPr lang="ru-RU" dirty="0"/>
              <a:t> </a:t>
            </a:r>
            <a:r>
              <a:rPr lang="ru-RU" dirty="0" err="1"/>
              <a:t>әріптестік шарттары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, </a:t>
            </a:r>
            <a:r>
              <a:rPr lang="ru-RU" dirty="0" err="1"/>
              <a:t>оның ішінде</a:t>
            </a:r>
            <a:r>
              <a:rPr lang="ru-RU" dirty="0"/>
              <a:t> концессия </a:t>
            </a:r>
            <a:r>
              <a:rPr lang="ru-RU" dirty="0" err="1"/>
              <a:t>шарттары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теміржолдарда</a:t>
            </a:r>
            <a:r>
              <a:rPr lang="ru-RU" dirty="0"/>
              <a:t> </a:t>
            </a:r>
            <a:r>
              <a:rPr lang="ru-RU" dirty="0" err="1"/>
              <a:t>жылжымалы</a:t>
            </a:r>
            <a:r>
              <a:rPr lang="ru-RU" dirty="0"/>
              <a:t> </a:t>
            </a:r>
            <a:r>
              <a:rPr lang="ru-RU" dirty="0" err="1"/>
              <a:t>құрамның соқтығысу</a:t>
            </a:r>
            <a:r>
              <a:rPr lang="ru-RU" dirty="0"/>
              <a:t>, </a:t>
            </a:r>
            <a:r>
              <a:rPr lang="ru-RU" dirty="0" err="1"/>
              <a:t>рельстен</a:t>
            </a:r>
            <a:r>
              <a:rPr lang="ru-RU" dirty="0"/>
              <a:t> </a:t>
            </a:r>
            <a:r>
              <a:rPr lang="ru-RU" dirty="0" err="1"/>
              <a:t>шығып </a:t>
            </a:r>
            <a:r>
              <a:rPr lang="ru-RU" dirty="0"/>
              <a:t>кету, </a:t>
            </a:r>
            <a:r>
              <a:rPr lang="ru-RU" u="sng" dirty="0" err="1"/>
              <a:t>бірақ </a:t>
            </a:r>
            <a:r>
              <a:rPr lang="ru-RU" u="sng" dirty="0"/>
              <a:t>авария мен </a:t>
            </a:r>
            <a:r>
              <a:rPr lang="ru-RU" u="sng" dirty="0" err="1"/>
              <a:t>апат</a:t>
            </a:r>
            <a:r>
              <a:rPr lang="ru-RU" u="sng" dirty="0"/>
              <a:t> </a:t>
            </a:r>
            <a:r>
              <a:rPr lang="ru-RU" u="sng" dirty="0" err="1"/>
              <a:t>салдары</a:t>
            </a:r>
            <a:r>
              <a:rPr lang="ru-RU" u="sng" dirty="0"/>
              <a:t> </a:t>
            </a:r>
            <a:r>
              <a:rPr lang="ru-RU" u="sng" dirty="0" err="1"/>
              <a:t>жоқ жағдайлар оқиғаларға жатады</a:t>
            </a:r>
            <a:r>
              <a:rPr lang="ru-RU" dirty="0"/>
              <a:t>.</a:t>
            </a:r>
          </a:p>
          <a:p>
            <a:pPr fontAlgn="base"/>
            <a:r>
              <a:rPr lang="ru-RU" dirty="0"/>
              <a:t>      15. </a:t>
            </a:r>
            <a:r>
              <a:rPr lang="ru-RU" dirty="0" err="1"/>
              <a:t>Теміржолдарда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мемлекеттік-жекешелік</a:t>
            </a:r>
            <a:r>
              <a:rPr lang="ru-RU" dirty="0"/>
              <a:t> </a:t>
            </a:r>
            <a:r>
              <a:rPr lang="ru-RU" dirty="0" err="1"/>
              <a:t>әріптестік шарттары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, </a:t>
            </a:r>
            <a:r>
              <a:rPr lang="ru-RU" dirty="0" err="1"/>
              <a:t>оның ішінде</a:t>
            </a:r>
            <a:r>
              <a:rPr lang="ru-RU" dirty="0"/>
              <a:t> концессия </a:t>
            </a:r>
            <a:r>
              <a:rPr lang="ru-RU" dirty="0" err="1"/>
              <a:t>шарттары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теміржолдарда</a:t>
            </a:r>
            <a:r>
              <a:rPr lang="ru-RU" dirty="0"/>
              <a:t> </a:t>
            </a:r>
            <a:r>
              <a:rPr lang="ru-RU" dirty="0" err="1"/>
              <a:t>апатқа</a:t>
            </a:r>
            <a:r>
              <a:rPr lang="ru-RU" dirty="0"/>
              <a:t>, </a:t>
            </a:r>
            <a:r>
              <a:rPr lang="ru-RU" dirty="0" err="1"/>
              <a:t>аварияға және </a:t>
            </a:r>
            <a:r>
              <a:rPr lang="ru-RU" u="sng" dirty="0" err="1"/>
              <a:t>оқиғаға әкеп соқпаған</a:t>
            </a:r>
            <a:r>
              <a:rPr lang="ru-RU" u="sng" dirty="0"/>
              <a:t>, </a:t>
            </a:r>
            <a:r>
              <a:rPr lang="ru-RU" u="sng" dirty="0" err="1"/>
              <a:t>тізбесі</a:t>
            </a:r>
            <a:r>
              <a:rPr lang="ru-RU" u="sng" dirty="0"/>
              <a:t> </a:t>
            </a:r>
            <a:r>
              <a:rPr lang="ru-RU" u="sng" dirty="0" err="1"/>
              <a:t>теміржол</a:t>
            </a:r>
            <a:r>
              <a:rPr lang="ru-RU" u="sng" dirty="0"/>
              <a:t> </a:t>
            </a:r>
            <a:r>
              <a:rPr lang="ru-RU" u="sng" dirty="0" err="1"/>
              <a:t>көлігіндегі қауіпсіздік қағидаларында айқындалған жол</a:t>
            </a:r>
            <a:r>
              <a:rPr lang="ru-RU" u="sng" dirty="0"/>
              <a:t> </a:t>
            </a:r>
            <a:r>
              <a:rPr lang="ru-RU" u="sng" dirty="0" err="1"/>
              <a:t>жүрісі қауіпсіздігінің бұзылу жағдайлары оқыс оқиғаларға жатады</a:t>
            </a:r>
            <a:r>
              <a:rPr lang="ru-RU" u="sng" dirty="0"/>
              <a:t>: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172</Words>
  <Application>Microsoft Office PowerPoint</Application>
  <PresentationFormat>Экран (4:3)</PresentationFormat>
  <Paragraphs>47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Теміржол көлігіндегі қауіпсіздік қағидаларын бекіту туралы </vt:lpstr>
      <vt:lpstr>Теміржол көлігіндегі қауіпсіздік қағидалары </vt:lpstr>
      <vt:lpstr>Слайд 3</vt:lpstr>
      <vt:lpstr>2-тарау. Теміржол көлігіндегі қауіпсіздікті қамтамасыз ету тәртібі 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AA</dc:creator>
  <cp:lastModifiedBy>AA</cp:lastModifiedBy>
  <cp:revision>3</cp:revision>
  <dcterms:created xsi:type="dcterms:W3CDTF">2021-04-09T08:41:10Z</dcterms:created>
  <dcterms:modified xsi:type="dcterms:W3CDTF">2021-04-09T08:54:12Z</dcterms:modified>
</cp:coreProperties>
</file>